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97"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6" r:id="rId42"/>
    <p:sldId id="295" r:id="rId43"/>
  </p:sldIdLst>
  <p:sldSz cx="9144000" cy="5143500" type="screen16x9"/>
  <p:notesSz cx="6858000" cy="9144000"/>
  <p:embeddedFontLst>
    <p:embeddedFont>
      <p:font typeface="Maven Pro" panose="020B0604020202020204" charset="0"/>
      <p:regular r:id="rId45"/>
      <p:bold r:id="rId46"/>
    </p:embeddedFont>
    <p:embeddedFont>
      <p:font typeface="Nunito" pitchFamily="2"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jpg>
</file>

<file path=ppt/media/image25.jpg>
</file>

<file path=ppt/media/image26.jpg>
</file>

<file path=ppt/media/image27.jpg>
</file>

<file path=ppt/media/image28.jpg>
</file>

<file path=ppt/media/image29.jpeg>
</file>

<file path=ppt/media/image3.jpg>
</file>

<file path=ppt/media/image30.jpg>
</file>

<file path=ppt/media/image31.png>
</file>

<file path=ppt/media/image32.jpg>
</file>

<file path=ppt/media/image33.jpg>
</file>

<file path=ppt/media/image34.png>
</file>

<file path=ppt/media/image35.jpg>
</file>

<file path=ppt/media/image36.jpg>
</file>

<file path=ppt/media/image37.jpg>
</file>

<file path=ppt/media/image38.jpg>
</file>

<file path=ppt/media/image39.jpg>
</file>

<file path=ppt/media/image4.jpg>
</file>

<file path=ppt/media/image40.jpg>
</file>

<file path=ppt/media/image41.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c2475cf4a6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c2475cf4a6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c2475cf4a6_2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c2475cf4a6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c2475cf4a6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2c2475cf4a6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c2475cf4a6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c2475cf4a6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c2475cf4a6_1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2c2475cf4a6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8f0526ab32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8f0526ab32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8f0526ab32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8f0526ab32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8f0526ab32_2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8f0526ab32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8f0526ab32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8f0526ab32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2c2475cf4a6_1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2c2475cf4a6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f3dc3edf07_0_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f3dc3edf07_0_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8f0526ab3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8f0526ab3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c2475cf4a6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c2475cf4a6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8f0526ab32_1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8f0526ab32_1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8f0526ab32_1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8f0526ab32_1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28f0526ab32_1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28f0526ab32_1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8f0526ab32_1_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8f0526ab32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8f0526ab32_1_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8f0526ab32_1_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8f0526ab32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8f0526ab32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8f0526ab32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8f0526ab32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c2475cf4a6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c2475cf4a6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c2475cf4a6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c2475cf4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8f0526ab32_1_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8f0526ab32_1_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c2475cf4a6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c2475cf4a6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2c2475cf4a6_1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2c2475cf4a6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2c2475cf4a6_1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2c2475cf4a6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c2475cf4a6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c2475cf4a6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2c27e4632d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2c27e4632d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c27e4632d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c27e4632d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2c2940817e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2c2940817e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c2940817e1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c2940817e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28f0526ab32_2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28f0526ab32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c2475cf4a6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c2475cf4a6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8f0526ab32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28f0526ab32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c2475cf4a6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c2475cf4a6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2c2475cf4a6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2c2475cf4a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f3dc3edf07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f3dc3edf07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c2475cf4a6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c2475cf4a6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c2475cf4a6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c2475cf4a6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jpg"/><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37.jpg"/><Relationship Id="rId4" Type="http://schemas.openxmlformats.org/officeDocument/2006/relationships/image" Target="../media/image36.jpg"/></Relationships>
</file>

<file path=ppt/slides/_rels/slide3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39.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0.jp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1.jp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image" Target="../media/image5.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dirty="0"/>
              <a:t>DermAI</a:t>
            </a:r>
            <a:endParaRPr dirty="0"/>
          </a:p>
        </p:txBody>
      </p:sp>
      <p:sp>
        <p:nvSpPr>
          <p:cNvPr id="278" name="Google Shape;278;p13"/>
          <p:cNvSpPr txBox="1">
            <a:spLocks noGrp="1"/>
          </p:cNvSpPr>
          <p:nvPr>
            <p:ph type="subTitle" idx="1"/>
          </p:nvPr>
        </p:nvSpPr>
        <p:spPr>
          <a:xfrm>
            <a:off x="824000" y="3204200"/>
            <a:ext cx="5106000" cy="170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Skin disease detection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Team Thunder Buddies Sprint 2</a:t>
            </a:r>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2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43" name="Google Shape;343;p22"/>
          <p:cNvPicPr preferRelativeResize="0"/>
          <p:nvPr/>
        </p:nvPicPr>
        <p:blipFill>
          <a:blip r:embed="rId3">
            <a:alphaModFix/>
          </a:blip>
          <a:stretch>
            <a:fillRect/>
          </a:stretch>
        </p:blipFill>
        <p:spPr>
          <a:xfrm>
            <a:off x="0" y="0"/>
            <a:ext cx="9144001" cy="52749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49" name="Google Shape;349;p23"/>
          <p:cNvPicPr preferRelativeResize="0"/>
          <p:nvPr/>
        </p:nvPicPr>
        <p:blipFill rotWithShape="1">
          <a:blip r:embed="rId3">
            <a:alphaModFix/>
          </a:blip>
          <a:srcRect b="-250"/>
          <a:stretch/>
        </p:blipFill>
        <p:spPr>
          <a:xfrm>
            <a:off x="0" y="12725"/>
            <a:ext cx="9144002"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55" name="Google Shape;355;p24"/>
          <p:cNvPicPr preferRelativeResize="0"/>
          <p:nvPr/>
        </p:nvPicPr>
        <p:blipFill>
          <a:blip r:embed="rId3">
            <a:alphaModFix/>
          </a:blip>
          <a:stretch>
            <a:fillRect/>
          </a:stretch>
        </p:blipFill>
        <p:spPr>
          <a:xfrm>
            <a:off x="0" y="12925"/>
            <a:ext cx="9128942"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359"/>
        <p:cNvGrpSpPr/>
        <p:nvPr/>
      </p:nvGrpSpPr>
      <p:grpSpPr>
        <a:xfrm>
          <a:off x="0" y="0"/>
          <a:ext cx="0" cy="0"/>
          <a:chOff x="0" y="0"/>
          <a:chExt cx="0" cy="0"/>
        </a:xfrm>
      </p:grpSpPr>
      <p:sp>
        <p:nvSpPr>
          <p:cNvPr id="360" name="Google Shape;360;p2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MVP (Minimum Viable Product)</a:t>
            </a:r>
            <a:endParaRPr/>
          </a:p>
        </p:txBody>
      </p:sp>
      <p:sp>
        <p:nvSpPr>
          <p:cNvPr id="361" name="Google Shape;361;p2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49250" algn="just" rtl="0">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Home Screen: Simple UI</a:t>
            </a:r>
            <a:endParaRPr sz="1900">
              <a:latin typeface="Times New Roman"/>
              <a:ea typeface="Times New Roman"/>
              <a:cs typeface="Times New Roman"/>
              <a:sym typeface="Times New Roman"/>
            </a:endParaRPr>
          </a:p>
          <a:p>
            <a:pPr marL="457200" lvl="0" indent="-349250" algn="just" rtl="0">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Photo Screen: Upload/Capture</a:t>
            </a:r>
            <a:endParaRPr sz="1900">
              <a:latin typeface="Times New Roman"/>
              <a:ea typeface="Times New Roman"/>
              <a:cs typeface="Times New Roman"/>
              <a:sym typeface="Times New Roman"/>
            </a:endParaRPr>
          </a:p>
          <a:p>
            <a:pPr marL="457200" lvl="0" indent="-349250" algn="just" rtl="0">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Analysis Screen: Results</a:t>
            </a:r>
            <a:endParaRPr sz="1900">
              <a:latin typeface="Times New Roman"/>
              <a:ea typeface="Times New Roman"/>
              <a:cs typeface="Times New Roman"/>
              <a:sym typeface="Times New Roman"/>
            </a:endParaRPr>
          </a:p>
          <a:p>
            <a:pPr marL="457200" lvl="0" indent="-349250" algn="just" rtl="0">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Profile Screen: User Info</a:t>
            </a:r>
            <a:endParaRPr sz="1900">
              <a:latin typeface="Times New Roman"/>
              <a:ea typeface="Times New Roman"/>
              <a:cs typeface="Times New Roman"/>
              <a:sym typeface="Times New Roman"/>
            </a:endParaRPr>
          </a:p>
          <a:p>
            <a:pPr marL="457200" lvl="0" indent="-349250" algn="just" rtl="0">
              <a:lnSpc>
                <a:spcPct val="150000"/>
              </a:lnSpc>
              <a:spcBef>
                <a:spcPts val="0"/>
              </a:spcBef>
              <a:spcAft>
                <a:spcPts val="0"/>
              </a:spcAft>
              <a:buSzPts val="1900"/>
              <a:buFont typeface="Times New Roman"/>
              <a:buChar char="●"/>
            </a:pPr>
            <a:r>
              <a:rPr lang="en" sz="1900">
                <a:latin typeface="Times New Roman"/>
                <a:ea typeface="Times New Roman"/>
                <a:cs typeface="Times New Roman"/>
                <a:sym typeface="Times New Roman"/>
              </a:rPr>
              <a:t>Login Screen: Authentication</a:t>
            </a:r>
            <a:endParaRPr sz="1900">
              <a:latin typeface="Times New Roman"/>
              <a:ea typeface="Times New Roman"/>
              <a:cs typeface="Times New Roman"/>
              <a:sym typeface="Times New Roman"/>
            </a:endParaRPr>
          </a:p>
          <a:p>
            <a:pPr marL="0" lvl="0" indent="0" algn="l" rtl="0">
              <a:spcBef>
                <a:spcPts val="12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Language and Tools - Frontend</a:t>
            </a:r>
            <a:endParaRPr/>
          </a:p>
        </p:txBody>
      </p:sp>
      <p:pic>
        <p:nvPicPr>
          <p:cNvPr id="367" name="Google Shape;367;p26"/>
          <p:cNvPicPr preferRelativeResize="0"/>
          <p:nvPr/>
        </p:nvPicPr>
        <p:blipFill>
          <a:blip r:embed="rId3">
            <a:alphaModFix/>
          </a:blip>
          <a:stretch>
            <a:fillRect/>
          </a:stretch>
        </p:blipFill>
        <p:spPr>
          <a:xfrm>
            <a:off x="727675" y="1287825"/>
            <a:ext cx="1814076" cy="1814076"/>
          </a:xfrm>
          <a:prstGeom prst="rect">
            <a:avLst/>
          </a:prstGeom>
          <a:noFill/>
          <a:ln>
            <a:noFill/>
          </a:ln>
        </p:spPr>
      </p:pic>
      <p:sp>
        <p:nvSpPr>
          <p:cNvPr id="368" name="Google Shape;368;p26"/>
          <p:cNvSpPr txBox="1"/>
          <p:nvPr/>
        </p:nvSpPr>
        <p:spPr>
          <a:xfrm>
            <a:off x="4342650" y="1906250"/>
            <a:ext cx="4275000" cy="188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Expo is react native wrapper which makes developing an mobile application faster and it does most of complex just by </a:t>
            </a:r>
            <a:r>
              <a:rPr lang="en" sz="1300" b="1">
                <a:solidFill>
                  <a:schemeClr val="dk2"/>
                </a:solidFill>
                <a:latin typeface="Nunito"/>
                <a:ea typeface="Nunito"/>
                <a:cs typeface="Nunito"/>
                <a:sym typeface="Nunito"/>
              </a:rPr>
              <a:t>npx create-expo-app my-app. </a:t>
            </a:r>
            <a:endParaRPr sz="1300">
              <a:solidFill>
                <a:schemeClr val="dk2"/>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Language and Tools - Backend</a:t>
            </a:r>
            <a:endParaRPr/>
          </a:p>
          <a:p>
            <a:pPr marL="0" lvl="0" indent="0" algn="l" rtl="0">
              <a:spcBef>
                <a:spcPts val="0"/>
              </a:spcBef>
              <a:spcAft>
                <a:spcPts val="0"/>
              </a:spcAft>
              <a:buNone/>
            </a:pPr>
            <a:endParaRPr/>
          </a:p>
        </p:txBody>
      </p:sp>
      <p:pic>
        <p:nvPicPr>
          <p:cNvPr id="374" name="Google Shape;374;p27"/>
          <p:cNvPicPr preferRelativeResize="0"/>
          <p:nvPr/>
        </p:nvPicPr>
        <p:blipFill>
          <a:blip r:embed="rId3">
            <a:alphaModFix/>
          </a:blip>
          <a:stretch>
            <a:fillRect/>
          </a:stretch>
        </p:blipFill>
        <p:spPr>
          <a:xfrm>
            <a:off x="1303800" y="1118625"/>
            <a:ext cx="2626924" cy="1611049"/>
          </a:xfrm>
          <a:prstGeom prst="rect">
            <a:avLst/>
          </a:prstGeom>
          <a:noFill/>
          <a:ln>
            <a:noFill/>
          </a:ln>
        </p:spPr>
      </p:pic>
      <p:pic>
        <p:nvPicPr>
          <p:cNvPr id="375" name="Google Shape;375;p27"/>
          <p:cNvPicPr preferRelativeResize="0"/>
          <p:nvPr/>
        </p:nvPicPr>
        <p:blipFill>
          <a:blip r:embed="rId4">
            <a:alphaModFix/>
          </a:blip>
          <a:stretch>
            <a:fillRect/>
          </a:stretch>
        </p:blipFill>
        <p:spPr>
          <a:xfrm>
            <a:off x="1082749" y="2821825"/>
            <a:ext cx="1630400" cy="2096077"/>
          </a:xfrm>
          <a:prstGeom prst="rect">
            <a:avLst/>
          </a:prstGeom>
          <a:noFill/>
          <a:ln>
            <a:noFill/>
          </a:ln>
        </p:spPr>
      </p:pic>
      <p:sp>
        <p:nvSpPr>
          <p:cNvPr id="376" name="Google Shape;376;p27"/>
          <p:cNvSpPr txBox="1"/>
          <p:nvPr/>
        </p:nvSpPr>
        <p:spPr>
          <a:xfrm>
            <a:off x="4861500" y="1883700"/>
            <a:ext cx="3812400" cy="177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For backend both flask and node js has been used. Flask is mainly to create a machine learning model api which is going to be connected via node js. Node js is mainly used to do basic CRUD operations.</a:t>
            </a:r>
            <a:endParaRPr sz="1300">
              <a:solidFill>
                <a:schemeClr val="dk2"/>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Language and Tools - Backend</a:t>
            </a:r>
            <a:endParaRPr/>
          </a:p>
        </p:txBody>
      </p:sp>
      <p:pic>
        <p:nvPicPr>
          <p:cNvPr id="382" name="Google Shape;382;p28"/>
          <p:cNvPicPr preferRelativeResize="0"/>
          <p:nvPr/>
        </p:nvPicPr>
        <p:blipFill>
          <a:blip r:embed="rId3">
            <a:alphaModFix/>
          </a:blip>
          <a:stretch>
            <a:fillRect/>
          </a:stretch>
        </p:blipFill>
        <p:spPr>
          <a:xfrm>
            <a:off x="774525" y="1665625"/>
            <a:ext cx="2286000" cy="2286000"/>
          </a:xfrm>
          <a:prstGeom prst="rect">
            <a:avLst/>
          </a:prstGeom>
          <a:noFill/>
          <a:ln>
            <a:noFill/>
          </a:ln>
        </p:spPr>
      </p:pic>
      <p:sp>
        <p:nvSpPr>
          <p:cNvPr id="383" name="Google Shape;383;p28"/>
          <p:cNvSpPr txBox="1"/>
          <p:nvPr/>
        </p:nvSpPr>
        <p:spPr>
          <a:xfrm>
            <a:off x="4624650" y="1827300"/>
            <a:ext cx="3801300" cy="213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Tensorflow is a machine learning framework and it is used to build Image classification model. For this project, tensorflow is used to build skin disease classification model.</a:t>
            </a:r>
            <a:endParaRPr sz="1300">
              <a:solidFill>
                <a:schemeClr val="dk2"/>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Language and Tools - Other technologies</a:t>
            </a:r>
            <a:endParaRPr/>
          </a:p>
          <a:p>
            <a:pPr marL="0" lvl="0" indent="0" algn="l" rtl="0">
              <a:spcBef>
                <a:spcPts val="0"/>
              </a:spcBef>
              <a:spcAft>
                <a:spcPts val="0"/>
              </a:spcAft>
              <a:buNone/>
            </a:pPr>
            <a:endParaRPr/>
          </a:p>
        </p:txBody>
      </p:sp>
      <p:pic>
        <p:nvPicPr>
          <p:cNvPr id="389" name="Google Shape;389;p29"/>
          <p:cNvPicPr preferRelativeResize="0"/>
          <p:nvPr/>
        </p:nvPicPr>
        <p:blipFill>
          <a:blip r:embed="rId3">
            <a:alphaModFix/>
          </a:blip>
          <a:stretch>
            <a:fillRect/>
          </a:stretch>
        </p:blipFill>
        <p:spPr>
          <a:xfrm>
            <a:off x="1088600" y="1197575"/>
            <a:ext cx="1836650" cy="1836650"/>
          </a:xfrm>
          <a:prstGeom prst="rect">
            <a:avLst/>
          </a:prstGeom>
          <a:noFill/>
          <a:ln>
            <a:noFill/>
          </a:ln>
        </p:spPr>
      </p:pic>
      <p:pic>
        <p:nvPicPr>
          <p:cNvPr id="390" name="Google Shape;390;p29"/>
          <p:cNvPicPr preferRelativeResize="0"/>
          <p:nvPr/>
        </p:nvPicPr>
        <p:blipFill>
          <a:blip r:embed="rId4">
            <a:alphaModFix/>
          </a:blip>
          <a:stretch>
            <a:fillRect/>
          </a:stretch>
        </p:blipFill>
        <p:spPr>
          <a:xfrm>
            <a:off x="1052950" y="2951425"/>
            <a:ext cx="1907948" cy="1907948"/>
          </a:xfrm>
          <a:prstGeom prst="rect">
            <a:avLst/>
          </a:prstGeom>
          <a:noFill/>
          <a:ln>
            <a:noFill/>
          </a:ln>
        </p:spPr>
      </p:pic>
      <p:pic>
        <p:nvPicPr>
          <p:cNvPr id="391" name="Google Shape;391;p29"/>
          <p:cNvPicPr preferRelativeResize="0"/>
          <p:nvPr/>
        </p:nvPicPr>
        <p:blipFill>
          <a:blip r:embed="rId5">
            <a:alphaModFix/>
          </a:blip>
          <a:stretch>
            <a:fillRect/>
          </a:stretch>
        </p:blipFill>
        <p:spPr>
          <a:xfrm>
            <a:off x="3113299" y="1750275"/>
            <a:ext cx="1714375" cy="1714375"/>
          </a:xfrm>
          <a:prstGeom prst="rect">
            <a:avLst/>
          </a:prstGeom>
          <a:noFill/>
          <a:ln>
            <a:noFill/>
          </a:ln>
        </p:spPr>
      </p:pic>
      <p:sp>
        <p:nvSpPr>
          <p:cNvPr id="392" name="Google Shape;392;p29"/>
          <p:cNvSpPr txBox="1"/>
          <p:nvPr/>
        </p:nvSpPr>
        <p:spPr>
          <a:xfrm>
            <a:off x="5177350" y="1917525"/>
            <a:ext cx="3688500" cy="25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Docker is used for containerizing dependencies which ensures portability, consistency and scalability. Firebase is used for authentication and database where as digital ocean is used of running the backend code and run those apis on cloud then in local machine.</a:t>
            </a:r>
            <a:endParaRPr sz="1300">
              <a:solidFill>
                <a:schemeClr val="dk2"/>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Language and Tools - Design Tools</a:t>
            </a:r>
            <a:endParaRPr/>
          </a:p>
          <a:p>
            <a:pPr marL="0" lvl="0" indent="0" algn="l" rtl="0">
              <a:spcBef>
                <a:spcPts val="0"/>
              </a:spcBef>
              <a:spcAft>
                <a:spcPts val="0"/>
              </a:spcAft>
              <a:buNone/>
            </a:pPr>
            <a:endParaRPr/>
          </a:p>
        </p:txBody>
      </p:sp>
      <p:pic>
        <p:nvPicPr>
          <p:cNvPr id="398" name="Google Shape;398;p30"/>
          <p:cNvPicPr preferRelativeResize="0"/>
          <p:nvPr/>
        </p:nvPicPr>
        <p:blipFill>
          <a:blip r:embed="rId3">
            <a:alphaModFix/>
          </a:blip>
          <a:stretch>
            <a:fillRect/>
          </a:stretch>
        </p:blipFill>
        <p:spPr>
          <a:xfrm>
            <a:off x="1427000" y="1321650"/>
            <a:ext cx="1753850" cy="1753850"/>
          </a:xfrm>
          <a:prstGeom prst="rect">
            <a:avLst/>
          </a:prstGeom>
          <a:noFill/>
          <a:ln>
            <a:noFill/>
          </a:ln>
        </p:spPr>
      </p:pic>
      <p:pic>
        <p:nvPicPr>
          <p:cNvPr id="399" name="Google Shape;399;p30"/>
          <p:cNvPicPr preferRelativeResize="0"/>
          <p:nvPr/>
        </p:nvPicPr>
        <p:blipFill>
          <a:blip r:embed="rId4">
            <a:alphaModFix/>
          </a:blip>
          <a:stretch>
            <a:fillRect/>
          </a:stretch>
        </p:blipFill>
        <p:spPr>
          <a:xfrm>
            <a:off x="1694325" y="3532450"/>
            <a:ext cx="1219200" cy="1219200"/>
          </a:xfrm>
          <a:prstGeom prst="rect">
            <a:avLst/>
          </a:prstGeom>
          <a:noFill/>
          <a:ln>
            <a:noFill/>
          </a:ln>
        </p:spPr>
      </p:pic>
      <p:sp>
        <p:nvSpPr>
          <p:cNvPr id="400" name="Google Shape;400;p30"/>
          <p:cNvSpPr txBox="1"/>
          <p:nvPr/>
        </p:nvSpPr>
        <p:spPr>
          <a:xfrm>
            <a:off x="4297525" y="1612975"/>
            <a:ext cx="3812400" cy="19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Those 2 are the design tools and these are mainly used for design UI and for flowcharts.</a:t>
            </a:r>
            <a:endParaRPr sz="1300">
              <a:solidFill>
                <a:schemeClr val="dk2"/>
              </a:solidFill>
              <a:latin typeface="Nunito"/>
              <a:ea typeface="Nunito"/>
              <a:cs typeface="Nunito"/>
              <a:sym typeface="Nunito"/>
            </a:endParaRPr>
          </a:p>
          <a:p>
            <a:pPr marL="0" lvl="0" indent="0" algn="l" rtl="0">
              <a:spcBef>
                <a:spcPts val="0"/>
              </a:spcBef>
              <a:spcAft>
                <a:spcPts val="0"/>
              </a:spcAft>
              <a:buNone/>
            </a:pPr>
            <a:r>
              <a:rPr lang="en" sz="1300">
                <a:solidFill>
                  <a:schemeClr val="dk2"/>
                </a:solidFill>
                <a:latin typeface="Nunito"/>
                <a:ea typeface="Nunito"/>
                <a:cs typeface="Nunito"/>
                <a:sym typeface="Nunito"/>
              </a:rPr>
              <a:t>Figma is used for UI design whereas Miro is used for designing charts.</a:t>
            </a:r>
            <a:endParaRPr sz="1300">
              <a:solidFill>
                <a:schemeClr val="dk2"/>
              </a:solidFill>
              <a:latin typeface="Nunito"/>
              <a:ea typeface="Nunito"/>
              <a:cs typeface="Nunito"/>
              <a:sym typeface="Nuni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4"/>
        <p:cNvGrpSpPr/>
        <p:nvPr/>
      </p:nvGrpSpPr>
      <p:grpSpPr>
        <a:xfrm>
          <a:off x="0" y="0"/>
          <a:ext cx="0" cy="0"/>
          <a:chOff x="0" y="0"/>
          <a:chExt cx="0" cy="0"/>
        </a:xfrm>
      </p:grpSpPr>
      <p:sp>
        <p:nvSpPr>
          <p:cNvPr id="405" name="Google Shape;405;p3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Algorithms</a:t>
            </a:r>
            <a:endParaRPr/>
          </a:p>
        </p:txBody>
      </p:sp>
      <p:sp>
        <p:nvSpPr>
          <p:cNvPr id="406" name="Google Shape;406;p31"/>
          <p:cNvSpPr txBox="1">
            <a:spLocks noGrp="1"/>
          </p:cNvSpPr>
          <p:nvPr>
            <p:ph type="body" idx="1"/>
          </p:nvPr>
        </p:nvSpPr>
        <p:spPr>
          <a:xfrm>
            <a:off x="1303800" y="1274600"/>
            <a:ext cx="7030500" cy="32571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sz="1600" b="1">
                <a:latin typeface="Times New Roman"/>
                <a:ea typeface="Times New Roman"/>
                <a:cs typeface="Times New Roman"/>
                <a:sym typeface="Times New Roman"/>
              </a:rPr>
              <a:t>CNN Algorithms</a:t>
            </a:r>
            <a:r>
              <a:rPr lang="en" sz="1600">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a:p>
            <a:pPr marL="457200" lvl="0" indent="-317500" algn="l" rtl="0">
              <a:spcBef>
                <a:spcPts val="1200"/>
              </a:spcBef>
              <a:spcAft>
                <a:spcPts val="0"/>
              </a:spcAft>
              <a:buClr>
                <a:srgbClr val="000000"/>
              </a:buClr>
              <a:buSzPts val="1400"/>
              <a:buFont typeface="Times New Roman"/>
              <a:buChar char="●"/>
            </a:pPr>
            <a:r>
              <a:rPr lang="en" sz="1600">
                <a:latin typeface="Times New Roman"/>
                <a:ea typeface="Times New Roman"/>
                <a:cs typeface="Times New Roman"/>
                <a:sym typeface="Times New Roman"/>
              </a:rPr>
              <a:t>CNNs uses layered architecture to process visual data, extracting features through filters for image recognition tasks.</a:t>
            </a:r>
            <a:endParaRPr sz="1600">
              <a:latin typeface="Times New Roman"/>
              <a:ea typeface="Times New Roman"/>
              <a:cs typeface="Times New Roman"/>
              <a:sym typeface="Times New Roman"/>
            </a:endParaRPr>
          </a:p>
          <a:p>
            <a:pPr marL="0" lvl="0" indent="0" algn="l" rtl="0">
              <a:spcBef>
                <a:spcPts val="1200"/>
              </a:spcBef>
              <a:spcAft>
                <a:spcPts val="0"/>
              </a:spcAft>
              <a:buNone/>
            </a:pPr>
            <a:r>
              <a:rPr lang="en" sz="1600" b="1">
                <a:latin typeface="Times New Roman"/>
                <a:ea typeface="Times New Roman"/>
                <a:cs typeface="Times New Roman"/>
                <a:sym typeface="Times New Roman"/>
              </a:rPr>
              <a:t>EfficientNet:</a:t>
            </a:r>
            <a:endParaRPr sz="1600" b="1">
              <a:latin typeface="Times New Roman"/>
              <a:ea typeface="Times New Roman"/>
              <a:cs typeface="Times New Roman"/>
              <a:sym typeface="Times New Roman"/>
            </a:endParaRPr>
          </a:p>
          <a:p>
            <a:pPr marL="457200" lvl="0" indent="-317500" algn="l" rtl="0">
              <a:spcBef>
                <a:spcPts val="1200"/>
              </a:spcBef>
              <a:spcAft>
                <a:spcPts val="0"/>
              </a:spcAft>
              <a:buClr>
                <a:srgbClr val="000000"/>
              </a:buClr>
              <a:buSzPts val="1400"/>
              <a:buFont typeface="Times New Roman"/>
              <a:buChar char="●"/>
            </a:pPr>
            <a:r>
              <a:rPr lang="en" sz="1600">
                <a:latin typeface="Times New Roman"/>
                <a:ea typeface="Times New Roman"/>
                <a:cs typeface="Times New Roman"/>
                <a:sym typeface="Times New Roman"/>
              </a:rPr>
              <a:t>EfficientNet scales CNNs uniformly across width, depth, and resolution, enhancing efficiency and accuracy.</a:t>
            </a:r>
            <a:endParaRPr sz="1600">
              <a:latin typeface="Times New Roman"/>
              <a:ea typeface="Times New Roman"/>
              <a:cs typeface="Times New Roman"/>
              <a:sym typeface="Times New Roman"/>
            </a:endParaRPr>
          </a:p>
          <a:p>
            <a:pPr marL="0" lvl="0" indent="0" algn="l" rtl="0">
              <a:spcBef>
                <a:spcPts val="1200"/>
              </a:spcBef>
              <a:spcAft>
                <a:spcPts val="1200"/>
              </a:spcAft>
              <a:buNone/>
            </a:pPr>
            <a:endParaRPr>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Agenda</a:t>
            </a:r>
            <a:endParaRPr/>
          </a:p>
        </p:txBody>
      </p:sp>
      <p:sp>
        <p:nvSpPr>
          <p:cNvPr id="284" name="Google Shape;284;p14"/>
          <p:cNvSpPr txBox="1">
            <a:spLocks noGrp="1"/>
          </p:cNvSpPr>
          <p:nvPr>
            <p:ph type="body" idx="1"/>
          </p:nvPr>
        </p:nvSpPr>
        <p:spPr>
          <a:xfrm>
            <a:off x="1303800" y="1077951"/>
            <a:ext cx="7030500" cy="3978074"/>
          </a:xfrm>
          <a:prstGeom prst="rect">
            <a:avLst/>
          </a:prstGeom>
        </p:spPr>
        <p:txBody>
          <a:bodyPr spcFirstLastPara="1" wrap="square" lIns="91425" tIns="91425" rIns="91425" bIns="91425" anchor="t" anchorCtr="0">
            <a:normAutofit fontScale="92500" lnSpcReduction="10000"/>
          </a:bodyPr>
          <a:lstStyle/>
          <a:p>
            <a:pPr marL="457200" lvl="0" indent="-311150" algn="l" rtl="0">
              <a:spcBef>
                <a:spcPts val="0"/>
              </a:spcBef>
              <a:spcAft>
                <a:spcPts val="0"/>
              </a:spcAft>
              <a:buSzPts val="1300"/>
              <a:buChar char="●"/>
            </a:pPr>
            <a:r>
              <a:rPr lang="en" dirty="0"/>
              <a:t>Team Members</a:t>
            </a:r>
            <a:endParaRPr dirty="0"/>
          </a:p>
          <a:p>
            <a:pPr marL="457200" lvl="0" indent="-311150" algn="l" rtl="0">
              <a:spcBef>
                <a:spcPts val="0"/>
              </a:spcBef>
              <a:spcAft>
                <a:spcPts val="0"/>
              </a:spcAft>
              <a:buSzPts val="1300"/>
              <a:buChar char="●"/>
            </a:pPr>
            <a:r>
              <a:rPr lang="en" dirty="0"/>
              <a:t>Improvement</a:t>
            </a:r>
            <a:endParaRPr dirty="0"/>
          </a:p>
          <a:p>
            <a:pPr marL="457200" lvl="0" indent="-311150" algn="l" rtl="0">
              <a:spcBef>
                <a:spcPts val="0"/>
              </a:spcBef>
              <a:spcAft>
                <a:spcPts val="0"/>
              </a:spcAft>
              <a:buSzPts val="1300"/>
              <a:buChar char="●"/>
            </a:pPr>
            <a:r>
              <a:rPr lang="en" dirty="0"/>
              <a:t>Project Description</a:t>
            </a:r>
            <a:endParaRPr dirty="0"/>
          </a:p>
          <a:p>
            <a:pPr marL="457200" lvl="0" indent="-311150" algn="l" rtl="0">
              <a:spcBef>
                <a:spcPts val="0"/>
              </a:spcBef>
              <a:spcAft>
                <a:spcPts val="0"/>
              </a:spcAft>
              <a:buSzPts val="1300"/>
              <a:buChar char="●"/>
            </a:pPr>
            <a:r>
              <a:rPr lang="en" dirty="0"/>
              <a:t>Teamwork agreement</a:t>
            </a:r>
            <a:endParaRPr dirty="0"/>
          </a:p>
          <a:p>
            <a:pPr marL="457200" lvl="0" indent="-311150" algn="l" rtl="0">
              <a:spcBef>
                <a:spcPts val="0"/>
              </a:spcBef>
              <a:spcAft>
                <a:spcPts val="0"/>
              </a:spcAft>
              <a:buSzPts val="1300"/>
              <a:buChar char="●"/>
            </a:pPr>
            <a:r>
              <a:rPr lang="en" dirty="0"/>
              <a:t>Personas</a:t>
            </a:r>
            <a:endParaRPr dirty="0"/>
          </a:p>
          <a:p>
            <a:pPr marL="457200" lvl="0" indent="-311150" algn="l" rtl="0">
              <a:spcBef>
                <a:spcPts val="0"/>
              </a:spcBef>
              <a:spcAft>
                <a:spcPts val="0"/>
              </a:spcAft>
              <a:buSzPts val="1300"/>
              <a:buChar char="●"/>
            </a:pPr>
            <a:r>
              <a:rPr lang="en" dirty="0"/>
              <a:t>MVP</a:t>
            </a:r>
            <a:endParaRPr dirty="0"/>
          </a:p>
          <a:p>
            <a:pPr marL="457200" lvl="0" indent="-311150" algn="l" rtl="0">
              <a:spcBef>
                <a:spcPts val="0"/>
              </a:spcBef>
              <a:spcAft>
                <a:spcPts val="0"/>
              </a:spcAft>
              <a:buSzPts val="1300"/>
              <a:buChar char="●"/>
            </a:pPr>
            <a:r>
              <a:rPr lang="en" dirty="0"/>
              <a:t>Languages and tools</a:t>
            </a:r>
            <a:endParaRPr dirty="0"/>
          </a:p>
          <a:p>
            <a:pPr marL="457200" lvl="0" indent="-311150" algn="l" rtl="0">
              <a:spcBef>
                <a:spcPts val="0"/>
              </a:spcBef>
              <a:spcAft>
                <a:spcPts val="0"/>
              </a:spcAft>
              <a:buSzPts val="1300"/>
              <a:buChar char="●"/>
            </a:pPr>
            <a:r>
              <a:rPr lang="en" dirty="0"/>
              <a:t>Algorithms</a:t>
            </a:r>
            <a:endParaRPr dirty="0"/>
          </a:p>
          <a:p>
            <a:pPr marL="457200" lvl="0" indent="-311150" algn="l" rtl="0">
              <a:spcBef>
                <a:spcPts val="0"/>
              </a:spcBef>
              <a:spcAft>
                <a:spcPts val="0"/>
              </a:spcAft>
              <a:buSzPts val="1300"/>
              <a:buChar char="●"/>
            </a:pPr>
            <a:r>
              <a:rPr lang="en" dirty="0"/>
              <a:t>Diagrams</a:t>
            </a:r>
          </a:p>
          <a:p>
            <a:pPr marL="457200" lvl="0" indent="-311150" algn="l" rtl="0">
              <a:spcBef>
                <a:spcPts val="0"/>
              </a:spcBef>
              <a:spcAft>
                <a:spcPts val="0"/>
              </a:spcAft>
              <a:buSzPts val="1300"/>
              <a:buChar char="●"/>
            </a:pPr>
            <a:r>
              <a:rPr lang="en-US" dirty="0"/>
              <a:t>S</a:t>
            </a:r>
            <a:r>
              <a:rPr lang="en" dirty="0"/>
              <a:t>print 2 tasks and stories</a:t>
            </a:r>
          </a:p>
          <a:p>
            <a:pPr marL="457200" lvl="0" indent="-311150" algn="l" rtl="0">
              <a:spcBef>
                <a:spcPts val="0"/>
              </a:spcBef>
              <a:spcAft>
                <a:spcPts val="0"/>
              </a:spcAft>
              <a:buSzPts val="1300"/>
              <a:buChar char="●"/>
            </a:pPr>
            <a:r>
              <a:rPr lang="en" dirty="0"/>
              <a:t>User Stories and acceptance criteria</a:t>
            </a:r>
          </a:p>
          <a:p>
            <a:pPr marL="457200" lvl="0" indent="-311150" algn="l" rtl="0">
              <a:spcBef>
                <a:spcPts val="0"/>
              </a:spcBef>
              <a:spcAft>
                <a:spcPts val="0"/>
              </a:spcAft>
              <a:buSzPts val="1300"/>
              <a:buChar char="●"/>
            </a:pPr>
            <a:r>
              <a:rPr lang="en-US" dirty="0"/>
              <a:t>Project Schedule</a:t>
            </a:r>
            <a:endParaRPr dirty="0"/>
          </a:p>
          <a:p>
            <a:pPr marL="457200" lvl="0" indent="-311150" algn="l" rtl="0">
              <a:spcBef>
                <a:spcPts val="0"/>
              </a:spcBef>
              <a:spcAft>
                <a:spcPts val="0"/>
              </a:spcAft>
              <a:buSzPts val="1300"/>
              <a:buChar char="●"/>
            </a:pPr>
            <a:r>
              <a:rPr lang="en" dirty="0"/>
              <a:t>Burndown chart</a:t>
            </a:r>
          </a:p>
          <a:p>
            <a:r>
              <a:rPr lang="en-US" dirty="0"/>
              <a:t>Project Backlogs</a:t>
            </a:r>
            <a:endParaRPr dirty="0"/>
          </a:p>
          <a:p>
            <a:pPr marL="457200" lvl="0" indent="-311150" algn="l" rtl="0">
              <a:spcBef>
                <a:spcPts val="0"/>
              </a:spcBef>
              <a:spcAft>
                <a:spcPts val="0"/>
              </a:spcAft>
              <a:buSzPts val="1300"/>
              <a:buChar char="●"/>
            </a:pPr>
            <a:r>
              <a:rPr lang="en" dirty="0"/>
              <a:t>Retrospective</a:t>
            </a:r>
            <a:endParaRPr dirty="0"/>
          </a:p>
          <a:p>
            <a:pPr marL="457200" lvl="0" indent="-311150" algn="l" rtl="0">
              <a:spcBef>
                <a:spcPts val="0"/>
              </a:spcBef>
              <a:spcAft>
                <a:spcPts val="0"/>
              </a:spcAft>
              <a:buSzPts val="1300"/>
              <a:buChar char="●"/>
            </a:pPr>
            <a:r>
              <a:rPr lang="en" dirty="0"/>
              <a:t>Sprint 3 updates</a:t>
            </a:r>
            <a:endParaRPr dirty="0"/>
          </a:p>
          <a:p>
            <a:pPr marL="457200" lvl="0" indent="-311150" algn="l" rtl="0">
              <a:spcBef>
                <a:spcPts val="0"/>
              </a:spcBef>
              <a:spcAft>
                <a:spcPts val="0"/>
              </a:spcAft>
              <a:buSzPts val="1300"/>
              <a:buChar char="●"/>
            </a:pPr>
            <a:r>
              <a:rPr lang="en" dirty="0"/>
              <a:t>Application Screenshots</a:t>
            </a:r>
            <a:endParaRPr dirty="0"/>
          </a:p>
          <a:p>
            <a:pPr marL="457200" lvl="0" indent="-311150" algn="l" rtl="0">
              <a:spcBef>
                <a:spcPts val="0"/>
              </a:spcBef>
              <a:spcAft>
                <a:spcPts val="0"/>
              </a:spcAft>
              <a:buSzPts val="1300"/>
              <a:buChar char="●"/>
            </a:pPr>
            <a:r>
              <a:rPr lang="en" dirty="0"/>
              <a:t>Test Cases</a:t>
            </a:r>
            <a:endParaRPr dirty="0"/>
          </a:p>
          <a:p>
            <a:pPr marL="457200" lvl="0" indent="-311150" algn="l" rtl="0">
              <a:spcBef>
                <a:spcPts val="0"/>
              </a:spcBef>
              <a:spcAft>
                <a:spcPts val="0"/>
              </a:spcAft>
              <a:buSzPts val="1300"/>
              <a:buChar char="●"/>
            </a:pPr>
            <a:r>
              <a:rPr lang="en" dirty="0"/>
              <a:t>Demo Video of application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410"/>
        <p:cNvGrpSpPr/>
        <p:nvPr/>
      </p:nvGrpSpPr>
      <p:grpSpPr>
        <a:xfrm>
          <a:off x="0" y="0"/>
          <a:ext cx="0" cy="0"/>
          <a:chOff x="0" y="0"/>
          <a:chExt cx="0" cy="0"/>
        </a:xfrm>
      </p:grpSpPr>
      <p:sp>
        <p:nvSpPr>
          <p:cNvPr id="411" name="Google Shape;411;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Pseudo Code: ML</a:t>
            </a:r>
            <a:endParaRPr dirty="0"/>
          </a:p>
        </p:txBody>
      </p:sp>
      <p:pic>
        <p:nvPicPr>
          <p:cNvPr id="412" name="Google Shape;412;p32"/>
          <p:cNvPicPr preferRelativeResize="0"/>
          <p:nvPr/>
        </p:nvPicPr>
        <p:blipFill>
          <a:blip r:embed="rId3">
            <a:alphaModFix/>
          </a:blip>
          <a:stretch>
            <a:fillRect/>
          </a:stretch>
        </p:blipFill>
        <p:spPr>
          <a:xfrm>
            <a:off x="1596598" y="1227525"/>
            <a:ext cx="6444899" cy="39159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3"/>
          <p:cNvSpPr txBox="1">
            <a:spLocks noGrp="1"/>
          </p:cNvSpPr>
          <p:nvPr>
            <p:ph type="title"/>
          </p:nvPr>
        </p:nvSpPr>
        <p:spPr>
          <a:xfrm>
            <a:off x="1303800" y="62275"/>
            <a:ext cx="6483000" cy="1039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Conceptual Architectural Diagrams</a:t>
            </a:r>
            <a:endParaRPr/>
          </a:p>
        </p:txBody>
      </p:sp>
      <p:sp>
        <p:nvSpPr>
          <p:cNvPr id="418" name="Google Shape;418;p3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19" name="Google Shape;419;p33"/>
          <p:cNvPicPr preferRelativeResize="0"/>
          <p:nvPr/>
        </p:nvPicPr>
        <p:blipFill>
          <a:blip r:embed="rId3">
            <a:alphaModFix/>
          </a:blip>
          <a:stretch>
            <a:fillRect/>
          </a:stretch>
        </p:blipFill>
        <p:spPr>
          <a:xfrm>
            <a:off x="0" y="673500"/>
            <a:ext cx="9144003" cy="44699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4"/>
          <p:cNvSpPr txBox="1">
            <a:spLocks noGrp="1"/>
          </p:cNvSpPr>
          <p:nvPr>
            <p:ph type="title"/>
          </p:nvPr>
        </p:nvSpPr>
        <p:spPr>
          <a:xfrm>
            <a:off x="2353300" y="0"/>
            <a:ext cx="37152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Sequence Diagrams</a:t>
            </a:r>
            <a:endParaRPr/>
          </a:p>
        </p:txBody>
      </p:sp>
      <p:pic>
        <p:nvPicPr>
          <p:cNvPr id="3" name="Picture 2" descr="A diagram of a diagram of a structure&#10;&#10;Description automatically generated">
            <a:extLst>
              <a:ext uri="{FF2B5EF4-FFF2-40B4-BE49-F238E27FC236}">
                <a16:creationId xmlns:a16="http://schemas.microsoft.com/office/drawing/2014/main" id="{CD9303CD-4D6F-7556-9712-07EDF3931BED}"/>
              </a:ext>
            </a:extLst>
          </p:cNvPr>
          <p:cNvPicPr>
            <a:picLocks noChangeAspect="1"/>
          </p:cNvPicPr>
          <p:nvPr/>
        </p:nvPicPr>
        <p:blipFill>
          <a:blip r:embed="rId3"/>
          <a:stretch>
            <a:fillRect/>
          </a:stretch>
        </p:blipFill>
        <p:spPr>
          <a:xfrm>
            <a:off x="0" y="832757"/>
            <a:ext cx="9144000" cy="431074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5"/>
          <p:cNvSpPr txBox="1">
            <a:spLocks noGrp="1"/>
          </p:cNvSpPr>
          <p:nvPr>
            <p:ph type="title"/>
          </p:nvPr>
        </p:nvSpPr>
        <p:spPr>
          <a:xfrm>
            <a:off x="2918350" y="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State Diagram</a:t>
            </a:r>
            <a:endParaRPr/>
          </a:p>
        </p:txBody>
      </p:sp>
      <p:sp>
        <p:nvSpPr>
          <p:cNvPr id="431" name="Google Shape;431;p3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32" name="Google Shape;432;p35"/>
          <p:cNvPicPr preferRelativeResize="0"/>
          <p:nvPr/>
        </p:nvPicPr>
        <p:blipFill>
          <a:blip r:embed="rId3">
            <a:alphaModFix/>
          </a:blip>
          <a:stretch>
            <a:fillRect/>
          </a:stretch>
        </p:blipFill>
        <p:spPr>
          <a:xfrm>
            <a:off x="104078" y="611850"/>
            <a:ext cx="8891239" cy="45316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6"/>
          <p:cNvSpPr txBox="1">
            <a:spLocks noGrp="1"/>
          </p:cNvSpPr>
          <p:nvPr>
            <p:ph type="title"/>
          </p:nvPr>
        </p:nvSpPr>
        <p:spPr>
          <a:xfrm>
            <a:off x="3068275" y="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Class Diagram</a:t>
            </a:r>
            <a:endParaRPr/>
          </a:p>
        </p:txBody>
      </p:sp>
      <p:sp>
        <p:nvSpPr>
          <p:cNvPr id="438" name="Google Shape;438;p36"/>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39" name="Google Shape;439;p36"/>
          <p:cNvPicPr preferRelativeResize="0"/>
          <p:nvPr/>
        </p:nvPicPr>
        <p:blipFill>
          <a:blip r:embed="rId3">
            <a:alphaModFix/>
          </a:blip>
          <a:stretch>
            <a:fillRect/>
          </a:stretch>
        </p:blipFill>
        <p:spPr>
          <a:xfrm>
            <a:off x="550126" y="611850"/>
            <a:ext cx="8237035" cy="45316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7"/>
          <p:cNvSpPr txBox="1">
            <a:spLocks noGrp="1"/>
          </p:cNvSpPr>
          <p:nvPr>
            <p:ph type="title"/>
          </p:nvPr>
        </p:nvSpPr>
        <p:spPr>
          <a:xfrm>
            <a:off x="1857350" y="0"/>
            <a:ext cx="6194700" cy="912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Entity Relationship Diagram</a:t>
            </a:r>
            <a:endParaRPr/>
          </a:p>
        </p:txBody>
      </p:sp>
      <p:sp>
        <p:nvSpPr>
          <p:cNvPr id="445" name="Google Shape;445;p3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46" name="Google Shape;446;p37"/>
          <p:cNvPicPr preferRelativeResize="0"/>
          <p:nvPr/>
        </p:nvPicPr>
        <p:blipFill>
          <a:blip r:embed="rId3">
            <a:alphaModFix/>
          </a:blip>
          <a:stretch>
            <a:fillRect/>
          </a:stretch>
        </p:blipFill>
        <p:spPr>
          <a:xfrm>
            <a:off x="152225" y="469951"/>
            <a:ext cx="8441801" cy="4673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8"/>
          <p:cNvSpPr txBox="1">
            <a:spLocks noGrp="1"/>
          </p:cNvSpPr>
          <p:nvPr>
            <p:ph type="title"/>
          </p:nvPr>
        </p:nvSpPr>
        <p:spPr>
          <a:xfrm>
            <a:off x="2330200" y="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Context Diagram</a:t>
            </a:r>
            <a:endParaRPr/>
          </a:p>
        </p:txBody>
      </p:sp>
      <p:pic>
        <p:nvPicPr>
          <p:cNvPr id="452" name="Google Shape;452;p38"/>
          <p:cNvPicPr preferRelativeResize="0"/>
          <p:nvPr/>
        </p:nvPicPr>
        <p:blipFill>
          <a:blip r:embed="rId3">
            <a:alphaModFix/>
          </a:blip>
          <a:stretch>
            <a:fillRect/>
          </a:stretch>
        </p:blipFill>
        <p:spPr>
          <a:xfrm>
            <a:off x="1430675" y="559600"/>
            <a:ext cx="5733348" cy="45839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3BB63-191A-BD10-00B6-F85AFE6CBBFF}"/>
              </a:ext>
            </a:extLst>
          </p:cNvPr>
          <p:cNvSpPr>
            <a:spLocks noGrp="1"/>
          </p:cNvSpPr>
          <p:nvPr>
            <p:ph type="title"/>
          </p:nvPr>
        </p:nvSpPr>
        <p:spPr>
          <a:xfrm>
            <a:off x="1303800" y="17118"/>
            <a:ext cx="7030500" cy="999300"/>
          </a:xfrm>
        </p:spPr>
        <p:txBody>
          <a:bodyPr/>
          <a:lstStyle/>
          <a:p>
            <a:r>
              <a:rPr lang="en-US" dirty="0"/>
              <a:t>Sprint 2 Tasks and Stories</a:t>
            </a:r>
          </a:p>
        </p:txBody>
      </p:sp>
      <p:sp>
        <p:nvSpPr>
          <p:cNvPr id="3" name="Text Placeholder 2">
            <a:extLst>
              <a:ext uri="{FF2B5EF4-FFF2-40B4-BE49-F238E27FC236}">
                <a16:creationId xmlns:a16="http://schemas.microsoft.com/office/drawing/2014/main" id="{693E288B-3961-F1A5-3B5C-296E7CC3F078}"/>
              </a:ext>
            </a:extLst>
          </p:cNvPr>
          <p:cNvSpPr>
            <a:spLocks noGrp="1"/>
          </p:cNvSpPr>
          <p:nvPr>
            <p:ph type="body" idx="1"/>
          </p:nvPr>
        </p:nvSpPr>
        <p:spPr/>
        <p:txBody>
          <a:bodyPr/>
          <a:lstStyle/>
          <a:p>
            <a:endParaRPr lang="en-US" dirty="0"/>
          </a:p>
        </p:txBody>
      </p:sp>
      <p:pic>
        <p:nvPicPr>
          <p:cNvPr id="5" name="Picture 4" descr="A screenshot of a computer&#10;&#10;Description automatically generated">
            <a:extLst>
              <a:ext uri="{FF2B5EF4-FFF2-40B4-BE49-F238E27FC236}">
                <a16:creationId xmlns:a16="http://schemas.microsoft.com/office/drawing/2014/main" id="{7404B056-936E-F425-88DB-CC5D52C84FED}"/>
              </a:ext>
            </a:extLst>
          </p:cNvPr>
          <p:cNvPicPr>
            <a:picLocks noChangeAspect="1"/>
          </p:cNvPicPr>
          <p:nvPr/>
        </p:nvPicPr>
        <p:blipFill>
          <a:blip r:embed="rId2"/>
          <a:stretch>
            <a:fillRect/>
          </a:stretch>
        </p:blipFill>
        <p:spPr>
          <a:xfrm>
            <a:off x="0" y="611850"/>
            <a:ext cx="9144000" cy="4552255"/>
          </a:xfrm>
          <a:prstGeom prst="rect">
            <a:avLst/>
          </a:prstGeom>
        </p:spPr>
      </p:pic>
    </p:spTree>
    <p:extLst>
      <p:ext uri="{BB962C8B-B14F-4D97-AF65-F5344CB8AC3E}">
        <p14:creationId xmlns:p14="http://schemas.microsoft.com/office/powerpoint/2010/main" val="2292101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Team Velocity</a:t>
            </a:r>
            <a:endParaRPr dirty="0"/>
          </a:p>
        </p:txBody>
      </p:sp>
      <p:sp>
        <p:nvSpPr>
          <p:cNvPr id="458" name="Google Shape;458;p3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4000">
                <a:latin typeface="Times New Roman"/>
                <a:ea typeface="Times New Roman"/>
                <a:cs typeface="Times New Roman"/>
                <a:sym typeface="Times New Roman"/>
              </a:rPr>
              <a:t>29 Story Points</a:t>
            </a:r>
            <a:endParaRPr sz="4000">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0"/>
          <p:cNvSpPr txBox="1">
            <a:spLocks noGrp="1"/>
          </p:cNvSpPr>
          <p:nvPr>
            <p:ph type="title"/>
          </p:nvPr>
        </p:nvSpPr>
        <p:spPr>
          <a:xfrm>
            <a:off x="1961150" y="-7032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User Stories and Acceptance Criteria</a:t>
            </a:r>
            <a:endParaRPr/>
          </a:p>
        </p:txBody>
      </p:sp>
      <p:sp>
        <p:nvSpPr>
          <p:cNvPr id="464" name="Google Shape;464;p4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65" name="Google Shape;465;p40"/>
          <p:cNvPicPr preferRelativeResize="0"/>
          <p:nvPr/>
        </p:nvPicPr>
        <p:blipFill>
          <a:blip r:embed="rId3">
            <a:alphaModFix/>
          </a:blip>
          <a:stretch>
            <a:fillRect/>
          </a:stretch>
        </p:blipFill>
        <p:spPr>
          <a:xfrm>
            <a:off x="0" y="546650"/>
            <a:ext cx="9236276" cy="4651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88"/>
        <p:cNvGrpSpPr/>
        <p:nvPr/>
      </p:nvGrpSpPr>
      <p:grpSpPr>
        <a:xfrm>
          <a:off x="0" y="0"/>
          <a:ext cx="0" cy="0"/>
          <a:chOff x="0" y="0"/>
          <a:chExt cx="0" cy="0"/>
        </a:xfrm>
      </p:grpSpPr>
      <p:sp>
        <p:nvSpPr>
          <p:cNvPr id="289" name="Google Shape;289;p15"/>
          <p:cNvSpPr txBox="1">
            <a:spLocks noGrp="1"/>
          </p:cNvSpPr>
          <p:nvPr>
            <p:ph type="title"/>
          </p:nvPr>
        </p:nvSpPr>
        <p:spPr>
          <a:xfrm>
            <a:off x="1315325" y="66882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Team Members</a:t>
            </a:r>
            <a:endParaRPr/>
          </a:p>
        </p:txBody>
      </p:sp>
      <p:pic>
        <p:nvPicPr>
          <p:cNvPr id="290" name="Google Shape;290;p15"/>
          <p:cNvPicPr preferRelativeResize="0"/>
          <p:nvPr/>
        </p:nvPicPr>
        <p:blipFill rotWithShape="1">
          <a:blip r:embed="rId3">
            <a:alphaModFix/>
          </a:blip>
          <a:srcRect l="37500" t="11639" b="46052"/>
          <a:stretch/>
        </p:blipFill>
        <p:spPr>
          <a:xfrm>
            <a:off x="276075" y="1440986"/>
            <a:ext cx="2370600" cy="2769340"/>
          </a:xfrm>
          <a:prstGeom prst="rect">
            <a:avLst/>
          </a:prstGeom>
          <a:noFill/>
          <a:ln>
            <a:noFill/>
          </a:ln>
        </p:spPr>
      </p:pic>
      <p:pic>
        <p:nvPicPr>
          <p:cNvPr id="291" name="Google Shape;291;p15"/>
          <p:cNvPicPr preferRelativeResize="0"/>
          <p:nvPr/>
        </p:nvPicPr>
        <p:blipFill>
          <a:blip r:embed="rId4">
            <a:alphaModFix/>
          </a:blip>
          <a:stretch>
            <a:fillRect/>
          </a:stretch>
        </p:blipFill>
        <p:spPr>
          <a:xfrm>
            <a:off x="3169775" y="1440975"/>
            <a:ext cx="2747991" cy="2769352"/>
          </a:xfrm>
          <a:prstGeom prst="rect">
            <a:avLst/>
          </a:prstGeom>
          <a:noFill/>
          <a:ln>
            <a:noFill/>
          </a:ln>
        </p:spPr>
      </p:pic>
      <p:pic>
        <p:nvPicPr>
          <p:cNvPr id="292" name="Google Shape;292;p15"/>
          <p:cNvPicPr preferRelativeResize="0"/>
          <p:nvPr/>
        </p:nvPicPr>
        <p:blipFill>
          <a:blip r:embed="rId5">
            <a:alphaModFix/>
          </a:blip>
          <a:stretch>
            <a:fillRect/>
          </a:stretch>
        </p:blipFill>
        <p:spPr>
          <a:xfrm>
            <a:off x="6368250" y="1506675"/>
            <a:ext cx="2370600" cy="2703648"/>
          </a:xfrm>
          <a:prstGeom prst="rect">
            <a:avLst/>
          </a:prstGeom>
          <a:noFill/>
          <a:ln>
            <a:noFill/>
          </a:ln>
        </p:spPr>
      </p:pic>
      <p:sp>
        <p:nvSpPr>
          <p:cNvPr id="293" name="Google Shape;293;p15"/>
          <p:cNvSpPr txBox="1"/>
          <p:nvPr/>
        </p:nvSpPr>
        <p:spPr>
          <a:xfrm>
            <a:off x="276075" y="4472600"/>
            <a:ext cx="2236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dk2"/>
                </a:solidFill>
                <a:latin typeface="Times New Roman"/>
                <a:ea typeface="Times New Roman"/>
                <a:cs typeface="Times New Roman"/>
                <a:sym typeface="Times New Roman"/>
              </a:rPr>
              <a:t>Bhargava Chilukuri</a:t>
            </a:r>
            <a:endParaRPr sz="1500" b="1">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r>
              <a:rPr lang="en" sz="1500">
                <a:solidFill>
                  <a:schemeClr val="dk2"/>
                </a:solidFill>
                <a:latin typeface="Times New Roman"/>
                <a:ea typeface="Times New Roman"/>
                <a:cs typeface="Times New Roman"/>
                <a:sym typeface="Times New Roman"/>
              </a:rPr>
              <a:t>Front end developer</a:t>
            </a:r>
            <a:endParaRPr sz="1500">
              <a:solidFill>
                <a:schemeClr val="dk2"/>
              </a:solidFill>
              <a:latin typeface="Times New Roman"/>
              <a:ea typeface="Times New Roman"/>
              <a:cs typeface="Times New Roman"/>
              <a:sym typeface="Times New Roman"/>
            </a:endParaRPr>
          </a:p>
        </p:txBody>
      </p:sp>
      <p:sp>
        <p:nvSpPr>
          <p:cNvPr id="294" name="Google Shape;294;p15"/>
          <p:cNvSpPr txBox="1"/>
          <p:nvPr/>
        </p:nvSpPr>
        <p:spPr>
          <a:xfrm>
            <a:off x="6170550" y="4472600"/>
            <a:ext cx="2907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dk2"/>
                </a:solidFill>
                <a:latin typeface="Times New Roman"/>
                <a:ea typeface="Times New Roman"/>
                <a:cs typeface="Times New Roman"/>
                <a:sym typeface="Times New Roman"/>
              </a:rPr>
              <a:t>Manideep Kumar Reddy Kotha</a:t>
            </a:r>
            <a:endParaRPr sz="1500" b="1">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r>
              <a:rPr lang="en" sz="1500">
                <a:solidFill>
                  <a:schemeClr val="dk2"/>
                </a:solidFill>
                <a:latin typeface="Times New Roman"/>
                <a:ea typeface="Times New Roman"/>
                <a:cs typeface="Times New Roman"/>
                <a:sym typeface="Times New Roman"/>
              </a:rPr>
              <a:t>Backend developer</a:t>
            </a:r>
            <a:endParaRPr sz="1500">
              <a:solidFill>
                <a:schemeClr val="dk2"/>
              </a:solidFill>
              <a:latin typeface="Times New Roman"/>
              <a:ea typeface="Times New Roman"/>
              <a:cs typeface="Times New Roman"/>
              <a:sym typeface="Times New Roman"/>
            </a:endParaRPr>
          </a:p>
        </p:txBody>
      </p:sp>
      <p:sp>
        <p:nvSpPr>
          <p:cNvPr id="295" name="Google Shape;295;p15"/>
          <p:cNvSpPr txBox="1"/>
          <p:nvPr/>
        </p:nvSpPr>
        <p:spPr>
          <a:xfrm>
            <a:off x="3568625" y="4472600"/>
            <a:ext cx="17946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dk2"/>
                </a:solidFill>
                <a:latin typeface="Times New Roman"/>
                <a:ea typeface="Times New Roman"/>
                <a:cs typeface="Times New Roman"/>
                <a:sym typeface="Times New Roman"/>
              </a:rPr>
              <a:t>Kushal arya neela</a:t>
            </a:r>
            <a:endParaRPr sz="1500" b="1">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r>
              <a:rPr lang="en" sz="1500">
                <a:solidFill>
                  <a:schemeClr val="dk2"/>
                </a:solidFill>
                <a:latin typeface="Times New Roman"/>
                <a:ea typeface="Times New Roman"/>
                <a:cs typeface="Times New Roman"/>
                <a:sym typeface="Times New Roman"/>
              </a:rPr>
              <a:t>Front end developer</a:t>
            </a:r>
            <a:endParaRPr sz="1500">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sz="1500">
              <a:solidFill>
                <a:schemeClr val="dk2"/>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41"/>
          <p:cNvSpPr txBox="1">
            <a:spLocks noGrp="1"/>
          </p:cNvSpPr>
          <p:nvPr>
            <p:ph type="title"/>
          </p:nvPr>
        </p:nvSpPr>
        <p:spPr>
          <a:xfrm>
            <a:off x="2113500" y="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Burndown Charts</a:t>
            </a:r>
            <a:endParaRPr/>
          </a:p>
        </p:txBody>
      </p:sp>
      <p:sp>
        <p:nvSpPr>
          <p:cNvPr id="471" name="Google Shape;471;p41"/>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72" name="Google Shape;472;p41"/>
          <p:cNvPicPr preferRelativeResize="0"/>
          <p:nvPr/>
        </p:nvPicPr>
        <p:blipFill>
          <a:blip r:embed="rId3">
            <a:alphaModFix/>
          </a:blip>
          <a:stretch>
            <a:fillRect/>
          </a:stretch>
        </p:blipFill>
        <p:spPr>
          <a:xfrm>
            <a:off x="290625" y="490225"/>
            <a:ext cx="8187901" cy="46532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42"/>
          <p:cNvSpPr txBox="1">
            <a:spLocks noGrp="1"/>
          </p:cNvSpPr>
          <p:nvPr>
            <p:ph type="title"/>
          </p:nvPr>
        </p:nvSpPr>
        <p:spPr>
          <a:xfrm>
            <a:off x="2113500" y="-1037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Project Schedule</a:t>
            </a:r>
            <a:endParaRPr/>
          </a:p>
        </p:txBody>
      </p:sp>
      <p:sp>
        <p:nvSpPr>
          <p:cNvPr id="478" name="Google Shape;478;p4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79" name="Google Shape;479;p42"/>
          <p:cNvPicPr preferRelativeResize="0"/>
          <p:nvPr/>
        </p:nvPicPr>
        <p:blipFill rotWithShape="1">
          <a:blip r:embed="rId3">
            <a:alphaModFix/>
          </a:blip>
          <a:srcRect/>
          <a:stretch/>
        </p:blipFill>
        <p:spPr>
          <a:xfrm>
            <a:off x="549850" y="383575"/>
            <a:ext cx="7784448" cy="47599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3"/>
          <p:cNvSpPr txBox="1">
            <a:spLocks noGrp="1"/>
          </p:cNvSpPr>
          <p:nvPr>
            <p:ph type="title"/>
          </p:nvPr>
        </p:nvSpPr>
        <p:spPr>
          <a:xfrm>
            <a:off x="2424875" y="0"/>
            <a:ext cx="7030500" cy="56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Backlogs</a:t>
            </a:r>
            <a:endParaRPr/>
          </a:p>
        </p:txBody>
      </p:sp>
      <p:sp>
        <p:nvSpPr>
          <p:cNvPr id="485" name="Google Shape;485;p4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86" name="Google Shape;486;p43"/>
          <p:cNvPicPr preferRelativeResize="0"/>
          <p:nvPr/>
        </p:nvPicPr>
        <p:blipFill>
          <a:blip r:embed="rId3">
            <a:alphaModFix/>
          </a:blip>
          <a:stretch>
            <a:fillRect/>
          </a:stretch>
        </p:blipFill>
        <p:spPr>
          <a:xfrm>
            <a:off x="311375" y="495900"/>
            <a:ext cx="8640152" cy="46476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4"/>
          <p:cNvSpPr txBox="1">
            <a:spLocks noGrp="1"/>
          </p:cNvSpPr>
          <p:nvPr>
            <p:ph type="title"/>
          </p:nvPr>
        </p:nvSpPr>
        <p:spPr>
          <a:xfrm>
            <a:off x="2341725" y="123975"/>
            <a:ext cx="7030500" cy="664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Retrospective</a:t>
            </a:r>
            <a:endParaRPr/>
          </a:p>
        </p:txBody>
      </p:sp>
      <p:sp>
        <p:nvSpPr>
          <p:cNvPr id="492" name="Google Shape;492;p4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93" name="Google Shape;493;p44"/>
          <p:cNvPicPr preferRelativeResize="0"/>
          <p:nvPr/>
        </p:nvPicPr>
        <p:blipFill>
          <a:blip r:embed="rId3">
            <a:alphaModFix/>
          </a:blip>
          <a:stretch>
            <a:fillRect/>
          </a:stretch>
        </p:blipFill>
        <p:spPr>
          <a:xfrm>
            <a:off x="45725" y="788775"/>
            <a:ext cx="9143998" cy="41355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4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Sprint 3 Updates</a:t>
            </a:r>
            <a:endParaRPr/>
          </a:p>
        </p:txBody>
      </p:sp>
      <p:sp>
        <p:nvSpPr>
          <p:cNvPr id="499" name="Google Shape;499;p45"/>
          <p:cNvSpPr txBox="1">
            <a:spLocks noGrp="1"/>
          </p:cNvSpPr>
          <p:nvPr>
            <p:ph type="body" idx="1"/>
          </p:nvPr>
        </p:nvSpPr>
        <p:spPr>
          <a:xfrm>
            <a:off x="1003875" y="1387400"/>
            <a:ext cx="7330500" cy="3144300"/>
          </a:xfrm>
          <a:prstGeom prst="rect">
            <a:avLst/>
          </a:prstGeom>
        </p:spPr>
        <p:txBody>
          <a:bodyPr spcFirstLastPara="1" wrap="square" lIns="91425" tIns="91425" rIns="91425" bIns="91425" anchor="t" anchorCtr="0">
            <a:normAutofit/>
          </a:bodyPr>
          <a:lstStyle/>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Develop RESTful Image Upload API</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Develop AI Diagnosis Model</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Integrate AI Diagnosis Model</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Firebase Cloud Storage</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Use Digital Ocean Services</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Dockerize Backend Services</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Update User Interface Design</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Automate Testing Suite</a:t>
            </a:r>
            <a:endParaRPr sz="1760">
              <a:latin typeface="Times New Roman"/>
              <a:ea typeface="Times New Roman"/>
              <a:cs typeface="Times New Roman"/>
              <a:sym typeface="Times New Roman"/>
            </a:endParaRPr>
          </a:p>
          <a:p>
            <a:pPr marL="457200" lvl="0" indent="-340393" algn="l" rtl="0">
              <a:spcBef>
                <a:spcPts val="0"/>
              </a:spcBef>
              <a:spcAft>
                <a:spcPts val="0"/>
              </a:spcAft>
              <a:buSzPts val="1761"/>
              <a:buFont typeface="Times New Roman"/>
              <a:buChar char="●"/>
            </a:pPr>
            <a:r>
              <a:rPr lang="en" sz="1760">
                <a:latin typeface="Times New Roman"/>
                <a:ea typeface="Times New Roman"/>
                <a:cs typeface="Times New Roman"/>
                <a:sym typeface="Times New Roman"/>
              </a:rPr>
              <a:t>Prepare Pilot Test Plan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03"/>
        <p:cNvGrpSpPr/>
        <p:nvPr/>
      </p:nvGrpSpPr>
      <p:grpSpPr>
        <a:xfrm>
          <a:off x="0" y="0"/>
          <a:ext cx="0" cy="0"/>
          <a:chOff x="0" y="0"/>
          <a:chExt cx="0" cy="0"/>
        </a:xfrm>
      </p:grpSpPr>
      <p:sp>
        <p:nvSpPr>
          <p:cNvPr id="504" name="Google Shape;504;p46"/>
          <p:cNvSpPr txBox="1">
            <a:spLocks noGrp="1"/>
          </p:cNvSpPr>
          <p:nvPr>
            <p:ph type="title"/>
          </p:nvPr>
        </p:nvSpPr>
        <p:spPr>
          <a:xfrm>
            <a:off x="2837625" y="-15105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Application Screenshots</a:t>
            </a:r>
            <a:endParaRPr/>
          </a:p>
        </p:txBody>
      </p:sp>
      <p:pic>
        <p:nvPicPr>
          <p:cNvPr id="505" name="Google Shape;505;p46"/>
          <p:cNvPicPr preferRelativeResize="0"/>
          <p:nvPr/>
        </p:nvPicPr>
        <p:blipFill>
          <a:blip r:embed="rId3">
            <a:alphaModFix/>
          </a:blip>
          <a:stretch>
            <a:fillRect/>
          </a:stretch>
        </p:blipFill>
        <p:spPr>
          <a:xfrm>
            <a:off x="1209900" y="424025"/>
            <a:ext cx="2377350" cy="4576099"/>
          </a:xfrm>
          <a:prstGeom prst="rect">
            <a:avLst/>
          </a:prstGeom>
          <a:noFill/>
          <a:ln>
            <a:noFill/>
          </a:ln>
        </p:spPr>
      </p:pic>
      <p:pic>
        <p:nvPicPr>
          <p:cNvPr id="506" name="Google Shape;506;p46"/>
          <p:cNvPicPr preferRelativeResize="0"/>
          <p:nvPr/>
        </p:nvPicPr>
        <p:blipFill>
          <a:blip r:embed="rId4">
            <a:alphaModFix/>
          </a:blip>
          <a:stretch>
            <a:fillRect/>
          </a:stretch>
        </p:blipFill>
        <p:spPr>
          <a:xfrm>
            <a:off x="3710325" y="452850"/>
            <a:ext cx="2089775" cy="4518452"/>
          </a:xfrm>
          <a:prstGeom prst="rect">
            <a:avLst/>
          </a:prstGeom>
          <a:noFill/>
          <a:ln>
            <a:noFill/>
          </a:ln>
        </p:spPr>
      </p:pic>
      <p:pic>
        <p:nvPicPr>
          <p:cNvPr id="507" name="Google Shape;507;p46"/>
          <p:cNvPicPr preferRelativeResize="0"/>
          <p:nvPr/>
        </p:nvPicPr>
        <p:blipFill>
          <a:blip r:embed="rId5">
            <a:alphaModFix/>
          </a:blip>
          <a:stretch>
            <a:fillRect/>
          </a:stretch>
        </p:blipFill>
        <p:spPr>
          <a:xfrm>
            <a:off x="6021700" y="452850"/>
            <a:ext cx="2089775" cy="451845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11"/>
        <p:cNvGrpSpPr/>
        <p:nvPr/>
      </p:nvGrpSpPr>
      <p:grpSpPr>
        <a:xfrm>
          <a:off x="0" y="0"/>
          <a:ext cx="0" cy="0"/>
          <a:chOff x="0" y="0"/>
          <a:chExt cx="0" cy="0"/>
        </a:xfrm>
      </p:grpSpPr>
      <p:sp>
        <p:nvSpPr>
          <p:cNvPr id="512" name="Google Shape;512;p47"/>
          <p:cNvSpPr txBox="1">
            <a:spLocks noGrp="1"/>
          </p:cNvSpPr>
          <p:nvPr>
            <p:ph type="title"/>
          </p:nvPr>
        </p:nvSpPr>
        <p:spPr>
          <a:xfrm>
            <a:off x="1857375" y="-8185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Application Screenshots</a:t>
            </a:r>
            <a:endParaRPr/>
          </a:p>
        </p:txBody>
      </p:sp>
      <p:pic>
        <p:nvPicPr>
          <p:cNvPr id="513" name="Google Shape;513;p47"/>
          <p:cNvPicPr preferRelativeResize="0"/>
          <p:nvPr/>
        </p:nvPicPr>
        <p:blipFill>
          <a:blip r:embed="rId3">
            <a:alphaModFix/>
          </a:blip>
          <a:stretch>
            <a:fillRect/>
          </a:stretch>
        </p:blipFill>
        <p:spPr>
          <a:xfrm>
            <a:off x="1651625" y="508575"/>
            <a:ext cx="2352475" cy="4582376"/>
          </a:xfrm>
          <a:prstGeom prst="rect">
            <a:avLst/>
          </a:prstGeom>
          <a:noFill/>
          <a:ln>
            <a:noFill/>
          </a:ln>
        </p:spPr>
      </p:pic>
      <p:pic>
        <p:nvPicPr>
          <p:cNvPr id="514" name="Google Shape;514;p47"/>
          <p:cNvPicPr preferRelativeResize="0"/>
          <p:nvPr/>
        </p:nvPicPr>
        <p:blipFill>
          <a:blip r:embed="rId4">
            <a:alphaModFix/>
          </a:blip>
          <a:stretch>
            <a:fillRect/>
          </a:stretch>
        </p:blipFill>
        <p:spPr>
          <a:xfrm>
            <a:off x="4825375" y="508575"/>
            <a:ext cx="2070740" cy="44772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48"/>
          <p:cNvSpPr txBox="1">
            <a:spLocks noGrp="1"/>
          </p:cNvSpPr>
          <p:nvPr>
            <p:ph type="title"/>
          </p:nvPr>
        </p:nvSpPr>
        <p:spPr>
          <a:xfrm>
            <a:off x="1257675" y="76002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API and Backend</a:t>
            </a:r>
            <a:endParaRPr/>
          </a:p>
        </p:txBody>
      </p:sp>
      <p:sp>
        <p:nvSpPr>
          <p:cNvPr id="520" name="Google Shape;520;p48"/>
          <p:cNvSpPr txBox="1">
            <a:spLocks noGrp="1"/>
          </p:cNvSpPr>
          <p:nvPr>
            <p:ph type="body" idx="1"/>
          </p:nvPr>
        </p:nvSpPr>
        <p:spPr>
          <a:xfrm>
            <a:off x="1257675" y="1943925"/>
            <a:ext cx="7030500" cy="25416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n" sz="1400">
                <a:solidFill>
                  <a:srgbClr val="000000"/>
                </a:solidFill>
                <a:latin typeface="Arial"/>
                <a:ea typeface="Arial"/>
                <a:cs typeface="Arial"/>
                <a:sym typeface="Arial"/>
              </a:rPr>
              <a:t>This Project utilizes Flask for machine learning, Node.js for I/O efficiency. It would Scale the components independently by enhancing application flexibility.</a:t>
            </a:r>
            <a:endParaRPr sz="1400">
              <a:solidFill>
                <a:srgbClr val="000000"/>
              </a:solidFill>
              <a:latin typeface="Arial"/>
              <a:ea typeface="Arial"/>
              <a:cs typeface="Arial"/>
              <a:sym typeface="Arial"/>
            </a:endParaRPr>
          </a:p>
          <a:p>
            <a:pPr marL="0" lvl="0" indent="0" algn="l" rtl="0">
              <a:lnSpc>
                <a:spcPct val="100000"/>
              </a:lnSpc>
              <a:spcBef>
                <a:spcPts val="0"/>
              </a:spcBef>
              <a:spcAft>
                <a:spcPts val="0"/>
              </a:spcAft>
              <a:buNone/>
            </a:pPr>
            <a:r>
              <a:rPr lang="en" sz="1400">
                <a:solidFill>
                  <a:srgbClr val="000000"/>
                </a:solidFill>
                <a:latin typeface="Arial"/>
                <a:ea typeface="Arial"/>
                <a:cs typeface="Arial"/>
                <a:sym typeface="Arial"/>
              </a:rPr>
              <a:t>This application would separate concerns, enabling future expansion and microservices integration.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9"/>
          <p:cNvSpPr txBox="1">
            <a:spLocks noGrp="1"/>
          </p:cNvSpPr>
          <p:nvPr>
            <p:ph type="title"/>
          </p:nvPr>
        </p:nvSpPr>
        <p:spPr>
          <a:xfrm>
            <a:off x="2745375" y="-87650"/>
            <a:ext cx="7030500" cy="1005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Test Cases -1</a:t>
            </a:r>
            <a:endParaRPr/>
          </a:p>
        </p:txBody>
      </p:sp>
      <p:pic>
        <p:nvPicPr>
          <p:cNvPr id="526" name="Google Shape;526;p49"/>
          <p:cNvPicPr preferRelativeResize="0"/>
          <p:nvPr/>
        </p:nvPicPr>
        <p:blipFill>
          <a:blip r:embed="rId3">
            <a:alphaModFix/>
          </a:blip>
          <a:stretch>
            <a:fillRect/>
          </a:stretch>
        </p:blipFill>
        <p:spPr>
          <a:xfrm>
            <a:off x="613689" y="564925"/>
            <a:ext cx="7916626" cy="453242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50"/>
          <p:cNvSpPr txBox="1">
            <a:spLocks noGrp="1"/>
          </p:cNvSpPr>
          <p:nvPr>
            <p:ph type="title"/>
          </p:nvPr>
        </p:nvSpPr>
        <p:spPr>
          <a:xfrm>
            <a:off x="2756900" y="-9340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Test Cases -2</a:t>
            </a:r>
            <a:endParaRPr/>
          </a:p>
        </p:txBody>
      </p:sp>
      <p:pic>
        <p:nvPicPr>
          <p:cNvPr id="532" name="Google Shape;532;p50"/>
          <p:cNvPicPr preferRelativeResize="0"/>
          <p:nvPr/>
        </p:nvPicPr>
        <p:blipFill rotWithShape="1">
          <a:blip r:embed="rId3">
            <a:alphaModFix/>
          </a:blip>
          <a:srcRect r="1690"/>
          <a:stretch/>
        </p:blipFill>
        <p:spPr>
          <a:xfrm>
            <a:off x="0" y="605350"/>
            <a:ext cx="9066848" cy="45381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299"/>
        <p:cNvGrpSpPr/>
        <p:nvPr/>
      </p:nvGrpSpPr>
      <p:grpSpPr>
        <a:xfrm>
          <a:off x="0" y="0"/>
          <a:ext cx="0" cy="0"/>
          <a:chOff x="0" y="0"/>
          <a:chExt cx="0" cy="0"/>
        </a:xfrm>
      </p:grpSpPr>
      <p:pic>
        <p:nvPicPr>
          <p:cNvPr id="300" name="Google Shape;300;p16"/>
          <p:cNvPicPr preferRelativeResize="0"/>
          <p:nvPr/>
        </p:nvPicPr>
        <p:blipFill>
          <a:blip r:embed="rId3">
            <a:alphaModFix/>
          </a:blip>
          <a:stretch>
            <a:fillRect/>
          </a:stretch>
        </p:blipFill>
        <p:spPr>
          <a:xfrm>
            <a:off x="405550" y="754225"/>
            <a:ext cx="2862225" cy="3336026"/>
          </a:xfrm>
          <a:prstGeom prst="rect">
            <a:avLst/>
          </a:prstGeom>
          <a:noFill/>
          <a:ln>
            <a:noFill/>
          </a:ln>
        </p:spPr>
      </p:pic>
      <p:pic>
        <p:nvPicPr>
          <p:cNvPr id="301" name="Google Shape;301;p16"/>
          <p:cNvPicPr preferRelativeResize="0"/>
          <p:nvPr/>
        </p:nvPicPr>
        <p:blipFill rotWithShape="1">
          <a:blip r:embed="rId4">
            <a:alphaModFix/>
          </a:blip>
          <a:srcRect t="20241" b="16996"/>
          <a:stretch/>
        </p:blipFill>
        <p:spPr>
          <a:xfrm>
            <a:off x="3489175" y="754226"/>
            <a:ext cx="2721776" cy="3336024"/>
          </a:xfrm>
          <a:prstGeom prst="rect">
            <a:avLst/>
          </a:prstGeom>
          <a:noFill/>
          <a:ln>
            <a:noFill/>
          </a:ln>
        </p:spPr>
      </p:pic>
      <p:pic>
        <p:nvPicPr>
          <p:cNvPr id="302" name="Google Shape;302;p16"/>
          <p:cNvPicPr preferRelativeResize="0"/>
          <p:nvPr/>
        </p:nvPicPr>
        <p:blipFill>
          <a:blip r:embed="rId5">
            <a:alphaModFix/>
          </a:blip>
          <a:stretch>
            <a:fillRect/>
          </a:stretch>
        </p:blipFill>
        <p:spPr>
          <a:xfrm>
            <a:off x="6432350" y="754225"/>
            <a:ext cx="2628252" cy="3336023"/>
          </a:xfrm>
          <a:prstGeom prst="rect">
            <a:avLst/>
          </a:prstGeom>
          <a:noFill/>
          <a:ln>
            <a:noFill/>
          </a:ln>
        </p:spPr>
      </p:pic>
      <p:sp>
        <p:nvSpPr>
          <p:cNvPr id="303" name="Google Shape;303;p16"/>
          <p:cNvSpPr txBox="1"/>
          <p:nvPr/>
        </p:nvSpPr>
        <p:spPr>
          <a:xfrm>
            <a:off x="731625" y="4334550"/>
            <a:ext cx="23052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t>Jagadeesh Mekhapotula</a:t>
            </a:r>
            <a:endParaRPr b="1"/>
          </a:p>
          <a:p>
            <a:pPr marL="0" lvl="0" indent="0" algn="l" rtl="0">
              <a:spcBef>
                <a:spcPts val="0"/>
              </a:spcBef>
              <a:spcAft>
                <a:spcPts val="0"/>
              </a:spcAft>
              <a:buNone/>
            </a:pPr>
            <a:r>
              <a:rPr lang="en"/>
              <a:t>Backend Developer and Tester</a:t>
            </a:r>
            <a:endParaRPr/>
          </a:p>
        </p:txBody>
      </p:sp>
      <p:sp>
        <p:nvSpPr>
          <p:cNvPr id="304" name="Google Shape;304;p16"/>
          <p:cNvSpPr txBox="1"/>
          <p:nvPr/>
        </p:nvSpPr>
        <p:spPr>
          <a:xfrm>
            <a:off x="3773425" y="4334550"/>
            <a:ext cx="2191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t>Akshara Uppu</a:t>
            </a:r>
            <a:endParaRPr b="1"/>
          </a:p>
          <a:p>
            <a:pPr marL="0" lvl="0" indent="0" algn="l" rtl="0">
              <a:spcBef>
                <a:spcPts val="0"/>
              </a:spcBef>
              <a:spcAft>
                <a:spcPts val="0"/>
              </a:spcAft>
              <a:buNone/>
            </a:pPr>
            <a:r>
              <a:rPr lang="en"/>
              <a:t>Backend Developer</a:t>
            </a:r>
            <a:endParaRPr/>
          </a:p>
        </p:txBody>
      </p:sp>
      <p:sp>
        <p:nvSpPr>
          <p:cNvPr id="305" name="Google Shape;305;p16"/>
          <p:cNvSpPr txBox="1"/>
          <p:nvPr/>
        </p:nvSpPr>
        <p:spPr>
          <a:xfrm>
            <a:off x="6350075" y="4334550"/>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t>Sai Praneeth Chagiri</a:t>
            </a:r>
            <a:endParaRPr b="1"/>
          </a:p>
          <a:p>
            <a:pPr marL="0" lvl="0" indent="0" algn="l" rtl="0">
              <a:spcBef>
                <a:spcPts val="0"/>
              </a:spcBef>
              <a:spcAft>
                <a:spcPts val="0"/>
              </a:spcAft>
              <a:buNone/>
            </a:pPr>
            <a:r>
              <a:rPr lang="en"/>
              <a:t>Front-end Developer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5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WikiPage</a:t>
            </a:r>
            <a:endParaRPr/>
          </a:p>
        </p:txBody>
      </p:sp>
      <p:sp>
        <p:nvSpPr>
          <p:cNvPr id="538" name="Google Shape;538;p51"/>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a:t>https://github.com/htmw/2024S-Thunder-Bubbies/wiki</a:t>
            </a:r>
            <a:endParaRPr sz="19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0324B-DFA2-434D-23F4-C31CFAAC567B}"/>
              </a:ext>
            </a:extLst>
          </p:cNvPr>
          <p:cNvSpPr>
            <a:spLocks noGrp="1"/>
          </p:cNvSpPr>
          <p:nvPr>
            <p:ph type="title"/>
          </p:nvPr>
        </p:nvSpPr>
        <p:spPr/>
        <p:txBody>
          <a:bodyPr>
            <a:normAutofit fontScale="90000"/>
          </a:bodyPr>
          <a:lstStyle/>
          <a:p>
            <a:r>
              <a:rPr lang="en-US" dirty="0"/>
              <a:t>Application Demo</a:t>
            </a:r>
            <a:br>
              <a:rPr lang="en-US" dirty="0"/>
            </a:br>
            <a:endParaRPr lang="en-US" dirty="0"/>
          </a:p>
        </p:txBody>
      </p:sp>
      <p:sp>
        <p:nvSpPr>
          <p:cNvPr id="3" name="Text Placeholder 2">
            <a:extLst>
              <a:ext uri="{FF2B5EF4-FFF2-40B4-BE49-F238E27FC236}">
                <a16:creationId xmlns:a16="http://schemas.microsoft.com/office/drawing/2014/main" id="{20D0327F-7F52-43C9-75C5-5219987FBEEE}"/>
              </a:ext>
            </a:extLst>
          </p:cNvPr>
          <p:cNvSpPr>
            <a:spLocks noGrp="1"/>
          </p:cNvSpPr>
          <p:nvPr>
            <p:ph type="body" idx="1"/>
          </p:nvPr>
        </p:nvSpPr>
        <p:spPr/>
        <p:txBody>
          <a:bodyPr/>
          <a:lstStyle/>
          <a:p>
            <a:r>
              <a:rPr lang="en-US" dirty="0"/>
              <a:t>We would be presenting application demo of our project in </a:t>
            </a:r>
            <a:r>
              <a:rPr lang="en-US"/>
              <a:t>this presentation</a:t>
            </a:r>
            <a:endParaRPr lang="en-US" dirty="0"/>
          </a:p>
        </p:txBody>
      </p:sp>
    </p:spTree>
    <p:extLst>
      <p:ext uri="{BB962C8B-B14F-4D97-AF65-F5344CB8AC3E}">
        <p14:creationId xmlns:p14="http://schemas.microsoft.com/office/powerpoint/2010/main" val="18205069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5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309"/>
        <p:cNvGrpSpPr/>
        <p:nvPr/>
      </p:nvGrpSpPr>
      <p:grpSpPr>
        <a:xfrm>
          <a:off x="0" y="0"/>
          <a:ext cx="0" cy="0"/>
          <a:chOff x="0" y="0"/>
          <a:chExt cx="0" cy="0"/>
        </a:xfrm>
      </p:grpSpPr>
      <p:pic>
        <p:nvPicPr>
          <p:cNvPr id="310" name="Google Shape;310;p17"/>
          <p:cNvPicPr preferRelativeResize="0"/>
          <p:nvPr/>
        </p:nvPicPr>
        <p:blipFill rotWithShape="1">
          <a:blip r:embed="rId3">
            <a:alphaModFix/>
          </a:blip>
          <a:srcRect t="14812" b="30527"/>
          <a:stretch/>
        </p:blipFill>
        <p:spPr>
          <a:xfrm>
            <a:off x="662625" y="619150"/>
            <a:ext cx="3382074" cy="3234100"/>
          </a:xfrm>
          <a:prstGeom prst="rect">
            <a:avLst/>
          </a:prstGeom>
          <a:noFill/>
          <a:ln>
            <a:noFill/>
          </a:ln>
        </p:spPr>
      </p:pic>
      <p:pic>
        <p:nvPicPr>
          <p:cNvPr id="311" name="Google Shape;311;p17"/>
          <p:cNvPicPr preferRelativeResize="0"/>
          <p:nvPr/>
        </p:nvPicPr>
        <p:blipFill rotWithShape="1">
          <a:blip r:embed="rId4">
            <a:alphaModFix/>
          </a:blip>
          <a:srcRect l="20620" t="51751" r="17475"/>
          <a:stretch/>
        </p:blipFill>
        <p:spPr>
          <a:xfrm>
            <a:off x="4430800" y="619150"/>
            <a:ext cx="4334950" cy="3234101"/>
          </a:xfrm>
          <a:prstGeom prst="rect">
            <a:avLst/>
          </a:prstGeom>
          <a:noFill/>
          <a:ln>
            <a:noFill/>
          </a:ln>
        </p:spPr>
      </p:pic>
      <p:sp>
        <p:nvSpPr>
          <p:cNvPr id="312" name="Google Shape;312;p17"/>
          <p:cNvSpPr txBox="1"/>
          <p:nvPr/>
        </p:nvSpPr>
        <p:spPr>
          <a:xfrm>
            <a:off x="662625" y="4070975"/>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t>Srinath Madagoni</a:t>
            </a:r>
            <a:endParaRPr b="1" dirty="0"/>
          </a:p>
          <a:p>
            <a:pPr marL="0" lvl="0" indent="0" algn="l" rtl="0">
              <a:spcBef>
                <a:spcPts val="0"/>
              </a:spcBef>
              <a:spcAft>
                <a:spcPts val="0"/>
              </a:spcAft>
              <a:buNone/>
            </a:pPr>
            <a:r>
              <a:rPr lang="en" dirty="0"/>
              <a:t>Machine learning engineer</a:t>
            </a:r>
            <a:endParaRPr dirty="0"/>
          </a:p>
        </p:txBody>
      </p:sp>
      <p:sp>
        <p:nvSpPr>
          <p:cNvPr id="313" name="Google Shape;313;p17"/>
          <p:cNvSpPr txBox="1"/>
          <p:nvPr/>
        </p:nvSpPr>
        <p:spPr>
          <a:xfrm>
            <a:off x="5112275" y="4070975"/>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t>Manoj Kumar Madhavarapu</a:t>
            </a:r>
            <a:endParaRPr b="1" dirty="0"/>
          </a:p>
          <a:p>
            <a:pPr marL="0" lvl="0" indent="0" algn="l" rtl="0">
              <a:spcBef>
                <a:spcPts val="0"/>
              </a:spcBef>
              <a:spcAft>
                <a:spcPts val="0"/>
              </a:spcAft>
              <a:buNone/>
            </a:pPr>
            <a:r>
              <a:rPr lang="en"/>
              <a:t>Machine learning engineer</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Improvements after Professor’s Feedback</a:t>
            </a:r>
            <a:endParaRPr/>
          </a:p>
        </p:txBody>
      </p:sp>
      <p:sp>
        <p:nvSpPr>
          <p:cNvPr id="319" name="Google Shape;319;p1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Updated the sprint and design</a:t>
            </a:r>
            <a:endParaRPr/>
          </a:p>
          <a:p>
            <a:pPr marL="457200" lvl="0" indent="-311150" algn="l" rtl="0">
              <a:spcBef>
                <a:spcPts val="0"/>
              </a:spcBef>
              <a:spcAft>
                <a:spcPts val="0"/>
              </a:spcAft>
              <a:buSzPts val="1300"/>
              <a:buChar char="●"/>
            </a:pPr>
            <a:r>
              <a:rPr lang="en"/>
              <a:t>Team roles updated </a:t>
            </a:r>
            <a:endParaRPr/>
          </a:p>
          <a:p>
            <a:pPr marL="457200" lvl="0" indent="-311150" algn="l" rtl="0">
              <a:spcBef>
                <a:spcPts val="0"/>
              </a:spcBef>
              <a:spcAft>
                <a:spcPts val="0"/>
              </a:spcAft>
              <a:buSzPts val="1300"/>
              <a:buChar char="●"/>
            </a:pPr>
            <a:r>
              <a:rPr lang="en"/>
              <a:t>Added more details in personas</a:t>
            </a:r>
            <a:endParaRPr/>
          </a:p>
          <a:p>
            <a:pPr marL="457200" lvl="0" indent="-311150" algn="l" rtl="0">
              <a:spcBef>
                <a:spcPts val="0"/>
              </a:spcBef>
              <a:spcAft>
                <a:spcPts val="0"/>
              </a:spcAft>
              <a:buSzPts val="1300"/>
              <a:buChar char="●"/>
            </a:pPr>
            <a:r>
              <a:rPr lang="en"/>
              <a:t>Removal of market analysis</a:t>
            </a:r>
            <a:endParaRPr/>
          </a:p>
          <a:p>
            <a:pPr marL="457200" lvl="0" indent="-311150" algn="l" rtl="0">
              <a:spcBef>
                <a:spcPts val="0"/>
              </a:spcBef>
              <a:spcAft>
                <a:spcPts val="0"/>
              </a:spcAft>
              <a:buSzPts val="1300"/>
              <a:buChar char="●"/>
            </a:pPr>
            <a:r>
              <a:rPr lang="en"/>
              <a:t>Detail description on Technologies</a:t>
            </a:r>
            <a:endParaRPr/>
          </a:p>
          <a:p>
            <a:pPr marL="457200" lvl="0" indent="-311150" algn="l" rtl="0">
              <a:spcBef>
                <a:spcPts val="0"/>
              </a:spcBef>
              <a:spcAft>
                <a:spcPts val="0"/>
              </a:spcAft>
              <a:buSzPts val="1300"/>
              <a:buChar char="●"/>
            </a:pPr>
            <a:r>
              <a:rPr lang="en"/>
              <a:t>More detailed retrospective</a:t>
            </a:r>
            <a:endParaRPr/>
          </a:p>
          <a:p>
            <a:pPr marL="457200" lvl="0" indent="-311150" algn="l" rtl="0">
              <a:spcBef>
                <a:spcPts val="0"/>
              </a:spcBef>
              <a:spcAft>
                <a:spcPts val="0"/>
              </a:spcAft>
              <a:buSzPts val="1300"/>
              <a:buChar char="●"/>
            </a:pPr>
            <a:r>
              <a:rPr lang="en"/>
              <a:t>Addition of link to Wiki Page</a:t>
            </a:r>
            <a:endParaRPr/>
          </a:p>
          <a:p>
            <a:pPr marL="457200" lvl="0" indent="-311150" algn="l" rtl="0">
              <a:spcBef>
                <a:spcPts val="0"/>
              </a:spcBef>
              <a:spcAft>
                <a:spcPts val="0"/>
              </a:spcAft>
              <a:buSzPts val="1300"/>
              <a:buChar char="●"/>
            </a:pPr>
            <a:r>
              <a:rPr lang="en"/>
              <a:t>Updated team agreement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Statement</a:t>
            </a:r>
            <a:endParaRPr/>
          </a:p>
        </p:txBody>
      </p:sp>
      <p:sp>
        <p:nvSpPr>
          <p:cNvPr id="325" name="Google Shape;325;p19"/>
          <p:cNvSpPr txBox="1">
            <a:spLocks noGrp="1"/>
          </p:cNvSpPr>
          <p:nvPr>
            <p:ph type="body" idx="1"/>
          </p:nvPr>
        </p:nvSpPr>
        <p:spPr>
          <a:xfrm>
            <a:off x="1303800" y="1817050"/>
            <a:ext cx="7030500" cy="2541600"/>
          </a:xfrm>
          <a:prstGeom prst="rect">
            <a:avLst/>
          </a:prstGeom>
        </p:spPr>
        <p:txBody>
          <a:bodyPr spcFirstLastPara="1" wrap="square" lIns="91425" tIns="91425" rIns="91425" bIns="91425" anchor="t" anchorCtr="0">
            <a:normAutofit fontScale="77500" lnSpcReduction="20000"/>
          </a:bodyPr>
          <a:lstStyle/>
          <a:p>
            <a:pPr marL="0" lvl="0" indent="0" algn="just" rtl="0">
              <a:lnSpc>
                <a:spcPct val="150000"/>
              </a:lnSpc>
              <a:spcBef>
                <a:spcPts val="0"/>
              </a:spcBef>
              <a:spcAft>
                <a:spcPts val="1200"/>
              </a:spcAft>
              <a:buSzPct val="33150"/>
              <a:buNone/>
            </a:pPr>
            <a:r>
              <a:rPr lang="en" sz="1825">
                <a:solidFill>
                  <a:srgbClr val="737373"/>
                </a:solidFill>
                <a:latin typeface="Times New Roman"/>
                <a:ea typeface="Times New Roman"/>
                <a:cs typeface="Times New Roman"/>
                <a:sym typeface="Times New Roman"/>
              </a:rPr>
              <a:t>The diagnosis of the dermatological problem is quite complex and requires expert knowledge and accurate results. At present digital solutions lack accuracy and simplicity usage of the application. Thus ,it creates a gap between the human solution and the digital solution. So DermAI comes in place which has a user-friendly interface and employs deep learning to diagnose skin conditions and give precision results. Which empowers everyone from general public to have expert dermatologists in their hands.</a:t>
            </a:r>
            <a:endParaRPr sz="615">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20"/>
          <p:cNvSpPr txBox="1">
            <a:spLocks noGrp="1"/>
          </p:cNvSpPr>
          <p:nvPr>
            <p:ph type="title"/>
          </p:nvPr>
        </p:nvSpPr>
        <p:spPr>
          <a:xfrm>
            <a:off x="2168750" y="-97025"/>
            <a:ext cx="7030500" cy="447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Description</a:t>
            </a:r>
            <a:endParaRPr/>
          </a:p>
        </p:txBody>
      </p:sp>
      <p:pic>
        <p:nvPicPr>
          <p:cNvPr id="331" name="Google Shape;331;p20"/>
          <p:cNvPicPr preferRelativeResize="0"/>
          <p:nvPr/>
        </p:nvPicPr>
        <p:blipFill>
          <a:blip r:embed="rId3">
            <a:alphaModFix/>
          </a:blip>
          <a:stretch>
            <a:fillRect/>
          </a:stretch>
        </p:blipFill>
        <p:spPr>
          <a:xfrm>
            <a:off x="1625350" y="350575"/>
            <a:ext cx="5746224" cy="47929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1"/>
          <p:cNvSpPr txBox="1">
            <a:spLocks noGrp="1"/>
          </p:cNvSpPr>
          <p:nvPr>
            <p:ph type="title"/>
          </p:nvPr>
        </p:nvSpPr>
        <p:spPr>
          <a:xfrm>
            <a:off x="2113500" y="345975"/>
            <a:ext cx="7030500" cy="56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Teamwork Agreement</a:t>
            </a:r>
            <a:endParaRPr/>
          </a:p>
        </p:txBody>
      </p:sp>
      <p:sp>
        <p:nvSpPr>
          <p:cNvPr id="337" name="Google Shape;337;p21"/>
          <p:cNvSpPr txBox="1">
            <a:spLocks noGrp="1"/>
          </p:cNvSpPr>
          <p:nvPr>
            <p:ph type="body" idx="1"/>
          </p:nvPr>
        </p:nvSpPr>
        <p:spPr>
          <a:xfrm>
            <a:off x="117600" y="984875"/>
            <a:ext cx="9026400" cy="4520700"/>
          </a:xfrm>
          <a:prstGeom prst="rect">
            <a:avLst/>
          </a:prstGeom>
        </p:spPr>
        <p:txBody>
          <a:bodyPr spcFirstLastPara="1" wrap="square" lIns="91425" tIns="91425" rIns="91425" bIns="91425" anchor="t" anchorCtr="0">
            <a:normAutofit fontScale="77500" lnSpcReduction="20000"/>
          </a:bodyPr>
          <a:lstStyle/>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Team Name: Thunder Buddies</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Our goal is to bring collaborative knowledge and skills together for the completion of the Computer Science Capstone Project. Our project might have challenges to tackle and we would overcome challenges and deliver the project on time.</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Team Agreement</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1.All teammates should share their opinions and even respect each other's opinions. The sharing of information should be transparent, if any of the team members is having any issue, they can react to other team members and try to solve the issue. If any teammates have new ideas and thoughts, they can share in our sprint meetings.</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2.Team Members should be responsible for their respective tasks and deliver the required project deliverables before the due date and if they are unable to finish it before the due date, they can reach out to other members.</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3.All the roles are given based on your strengths , ideas and commitment and there shouldn't be any conflict between team members regarding roles.</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4.Communication between front end, backend and machine learning team should be interactive and weekly 2 meetings will be held one on Wednesday and the other on Saturday and all team members are requested to  take part in the team meetings and all communications are done via Slack.</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5.If any team member is unable to attend the meeting, then they have to prior inform the scrum master about it, and missing any team meeting is not advisable.</a:t>
            </a:r>
            <a:endParaRPr sz="1800" dirty="0">
              <a:solidFill>
                <a:srgbClr val="0E101A"/>
              </a:solidFill>
              <a:latin typeface="Arial"/>
              <a:ea typeface="Arial"/>
              <a:cs typeface="Arial"/>
              <a:sym typeface="Arial"/>
            </a:endParaRPr>
          </a:p>
          <a:p>
            <a:pPr marL="0" lvl="0" indent="0" algn="l" rtl="0">
              <a:lnSpc>
                <a:spcPct val="115000"/>
              </a:lnSpc>
              <a:spcBef>
                <a:spcPts val="0"/>
              </a:spcBef>
              <a:spcAft>
                <a:spcPts val="0"/>
              </a:spcAft>
              <a:buNone/>
            </a:pPr>
            <a:r>
              <a:rPr lang="en" sz="1800" dirty="0">
                <a:solidFill>
                  <a:srgbClr val="0E101A"/>
                </a:solidFill>
                <a:latin typeface="Arial"/>
                <a:ea typeface="Arial"/>
                <a:cs typeface="Arial"/>
                <a:sym typeface="Arial"/>
              </a:rPr>
              <a:t>6.All members should equally take part and give their best effort.</a:t>
            </a:r>
            <a:endParaRPr sz="1800" dirty="0">
              <a:solidFill>
                <a:srgbClr val="0E101A"/>
              </a:solidFill>
              <a:latin typeface="Arial"/>
              <a:ea typeface="Arial"/>
              <a:cs typeface="Arial"/>
              <a:sym typeface="Arial"/>
            </a:endParaRPr>
          </a:p>
          <a:p>
            <a:pPr marL="0" lvl="0" indent="0" algn="l" rtl="0">
              <a:spcBef>
                <a:spcPts val="0"/>
              </a:spcBef>
              <a:spcAft>
                <a:spcPts val="1200"/>
              </a:spcAft>
              <a:buNone/>
            </a:pPr>
            <a:endParaRPr dirty="0"/>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933</Words>
  <Application>Microsoft Office PowerPoint</Application>
  <PresentationFormat>On-screen Show (16:9)</PresentationFormat>
  <Paragraphs>123</Paragraphs>
  <Slides>42</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Times New Roman</vt:lpstr>
      <vt:lpstr>Nunito</vt:lpstr>
      <vt:lpstr>Maven Pro</vt:lpstr>
      <vt:lpstr>Arial</vt:lpstr>
      <vt:lpstr>Momentum</vt:lpstr>
      <vt:lpstr>DermAI</vt:lpstr>
      <vt:lpstr>Agenda</vt:lpstr>
      <vt:lpstr>Team Members</vt:lpstr>
      <vt:lpstr>PowerPoint Presentation</vt:lpstr>
      <vt:lpstr>PowerPoint Presentation</vt:lpstr>
      <vt:lpstr>Improvements after Professor’s Feedback</vt:lpstr>
      <vt:lpstr>Problem Statement</vt:lpstr>
      <vt:lpstr>Project Description</vt:lpstr>
      <vt:lpstr>Teamwork Agreement</vt:lpstr>
      <vt:lpstr>PowerPoint Presentation</vt:lpstr>
      <vt:lpstr>PowerPoint Presentation</vt:lpstr>
      <vt:lpstr>PowerPoint Presentation</vt:lpstr>
      <vt:lpstr>MVP (Minimum Viable Product)</vt:lpstr>
      <vt:lpstr>Language and Tools - Frontend</vt:lpstr>
      <vt:lpstr>Language and Tools - Backend </vt:lpstr>
      <vt:lpstr>Language and Tools - Backend</vt:lpstr>
      <vt:lpstr>Language and Tools - Other technologies </vt:lpstr>
      <vt:lpstr>Language and Tools - Design Tools </vt:lpstr>
      <vt:lpstr>Algorithms</vt:lpstr>
      <vt:lpstr>Pseudo Code: ML</vt:lpstr>
      <vt:lpstr>Conceptual Architectural Diagrams</vt:lpstr>
      <vt:lpstr>Sequence Diagrams</vt:lpstr>
      <vt:lpstr>State Diagram</vt:lpstr>
      <vt:lpstr>Class Diagram</vt:lpstr>
      <vt:lpstr>Entity Relationship Diagram</vt:lpstr>
      <vt:lpstr>Context Diagram</vt:lpstr>
      <vt:lpstr>Sprint 2 Tasks and Stories</vt:lpstr>
      <vt:lpstr>Team Velocity</vt:lpstr>
      <vt:lpstr>User Stories and Acceptance Criteria</vt:lpstr>
      <vt:lpstr>Burndown Charts</vt:lpstr>
      <vt:lpstr>Project Schedule</vt:lpstr>
      <vt:lpstr>Project Backlogs</vt:lpstr>
      <vt:lpstr>Retrospective</vt:lpstr>
      <vt:lpstr>Sprint 3 Updates</vt:lpstr>
      <vt:lpstr>Application Screenshots</vt:lpstr>
      <vt:lpstr>Application Screenshots</vt:lpstr>
      <vt:lpstr>API and Backend</vt:lpstr>
      <vt:lpstr>Test Cases -1</vt:lpstr>
      <vt:lpstr>Test Cases -2</vt:lpstr>
      <vt:lpstr>WikiPage</vt:lpstr>
      <vt:lpstr>Application Demo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DermAI</dc:title>
  <cp:lastModifiedBy>Chilukuri, Mr. Bhargava</cp:lastModifiedBy>
  <cp:revision>8</cp:revision>
  <dcterms:modified xsi:type="dcterms:W3CDTF">2024-03-13T23:56:07Z</dcterms:modified>
</cp:coreProperties>
</file>